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56" r:id="rId2"/>
    <p:sldId id="259" r:id="rId3"/>
    <p:sldId id="275" r:id="rId4"/>
    <p:sldId id="260" r:id="rId5"/>
    <p:sldId id="283" r:id="rId6"/>
    <p:sldId id="261" r:id="rId7"/>
    <p:sldId id="262" r:id="rId8"/>
    <p:sldId id="263" r:id="rId9"/>
    <p:sldId id="264" r:id="rId10"/>
    <p:sldId id="284" r:id="rId11"/>
    <p:sldId id="266" r:id="rId12"/>
    <p:sldId id="265" r:id="rId13"/>
    <p:sldId id="267" r:id="rId14"/>
    <p:sldId id="268" r:id="rId15"/>
    <p:sldId id="269" r:id="rId16"/>
    <p:sldId id="271" r:id="rId17"/>
    <p:sldId id="270" r:id="rId18"/>
    <p:sldId id="272" r:id="rId19"/>
    <p:sldId id="285" r:id="rId20"/>
    <p:sldId id="273" r:id="rId21"/>
    <p:sldId id="277" r:id="rId22"/>
    <p:sldId id="280" r:id="rId23"/>
    <p:sldId id="278" r:id="rId24"/>
    <p:sldId id="281" r:id="rId25"/>
    <p:sldId id="286" r:id="rId26"/>
    <p:sldId id="274" r:id="rId27"/>
    <p:sldId id="282" r:id="rId28"/>
  </p:sldIdLst>
  <p:sldSz cx="12195175" cy="6859588"/>
  <p:notesSz cx="6794500" cy="9906000"/>
  <p:defaultTextStyle>
    <a:defPPr>
      <a:defRPr lang="de-DE"/>
    </a:defPPr>
    <a:lvl1pPr marL="0" algn="l" defTabSz="91430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52" algn="l" defTabSz="91430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05" algn="l" defTabSz="91430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57" algn="l" defTabSz="91430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610" algn="l" defTabSz="91430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61" algn="l" defTabSz="91430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914" algn="l" defTabSz="91430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066" algn="l" defTabSz="91430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219" algn="l" defTabSz="91430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54" userDrawn="1">
          <p15:clr>
            <a:srgbClr val="A4A3A4"/>
          </p15:clr>
        </p15:guide>
        <p15:guide id="2" pos="384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02F56"/>
    <a:srgbClr val="E1F1FF"/>
    <a:srgbClr val="002D54"/>
    <a:srgbClr val="003056"/>
    <a:srgbClr val="A7D7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25" autoAdjust="0"/>
    <p:restoredTop sz="94660"/>
  </p:normalViewPr>
  <p:slideViewPr>
    <p:cSldViewPr showGuides="1">
      <p:cViewPr varScale="1">
        <p:scale>
          <a:sx n="104" d="100"/>
          <a:sy n="104" d="100"/>
        </p:scale>
        <p:origin x="168" y="192"/>
      </p:cViewPr>
      <p:guideLst>
        <p:guide orient="horz" pos="754"/>
        <p:guide pos="384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707FC10-2EE6-48FF-9BC9-9692AFD84D05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66777AF9-8C70-4A82-84B3-AA11B3222851}">
      <dgm:prSet phldrT="[Text]" custT="1"/>
      <dgm:spPr>
        <a:solidFill>
          <a:srgbClr val="E1F1FF"/>
        </a:solidFill>
      </dgm:spPr>
      <dgm:t>
        <a:bodyPr/>
        <a:lstStyle/>
        <a:p>
          <a:r>
            <a:rPr lang="de-DE" sz="1800" dirty="0">
              <a:solidFill>
                <a:schemeClr val="tx1"/>
              </a:solidFill>
              <a:latin typeface="+mj-lt"/>
              <a:ea typeface="Open Sans" panose="020B0606030504020204" pitchFamily="34" charset="0"/>
              <a:cs typeface="Open Sans" panose="020B0606030504020204" pitchFamily="34" charset="0"/>
            </a:rPr>
            <a:t>Administrative </a:t>
          </a:r>
          <a:r>
            <a:rPr lang="de-DE" sz="1800" dirty="0" err="1">
              <a:solidFill>
                <a:schemeClr val="tx1"/>
              </a:solidFill>
              <a:latin typeface="+mj-lt"/>
              <a:ea typeface="Open Sans" panose="020B0606030504020204" pitchFamily="34" charset="0"/>
              <a:cs typeface="Open Sans" panose="020B0606030504020204" pitchFamily="34" charset="0"/>
            </a:rPr>
            <a:t>information</a:t>
          </a:r>
          <a:r>
            <a:rPr lang="de-DE" sz="1800" dirty="0">
              <a:solidFill>
                <a:schemeClr val="tx1"/>
              </a:solidFill>
              <a:latin typeface="+mj-lt"/>
              <a:ea typeface="Open Sans" panose="020B0606030504020204" pitchFamily="34" charset="0"/>
              <a:cs typeface="Open Sans" panose="020B0606030504020204" pitchFamily="34" charset="0"/>
            </a:rPr>
            <a:t> (</a:t>
          </a:r>
          <a:r>
            <a:rPr lang="de-DE" sz="1800" dirty="0" err="1">
              <a:solidFill>
                <a:schemeClr val="tx1"/>
              </a:solidFill>
              <a:latin typeface="+mj-lt"/>
              <a:ea typeface="Open Sans" panose="020B0606030504020204" pitchFamily="34" charset="0"/>
              <a:cs typeface="Open Sans" panose="020B0606030504020204" pitchFamily="34" charset="0"/>
            </a:rPr>
            <a:t>project</a:t>
          </a:r>
          <a:r>
            <a:rPr lang="de-DE" sz="1800" dirty="0">
              <a:solidFill>
                <a:schemeClr val="tx1"/>
              </a:solidFill>
              <a:latin typeface="+mj-lt"/>
              <a:ea typeface="Open Sans" panose="020B0606030504020204" pitchFamily="34" charset="0"/>
              <a:cs typeface="Open Sans" panose="020B0606030504020204" pitchFamily="34" charset="0"/>
            </a:rPr>
            <a:t> </a:t>
          </a:r>
          <a:r>
            <a:rPr lang="de-DE" sz="1800" dirty="0" err="1">
              <a:solidFill>
                <a:schemeClr val="tx1"/>
              </a:solidFill>
              <a:latin typeface="+mj-lt"/>
              <a:ea typeface="Open Sans" panose="020B0606030504020204" pitchFamily="34" charset="0"/>
              <a:cs typeface="Open Sans" panose="020B0606030504020204" pitchFamily="34" charset="0"/>
            </a:rPr>
            <a:t>name</a:t>
          </a:r>
          <a:r>
            <a:rPr lang="de-DE" sz="1800" dirty="0">
              <a:solidFill>
                <a:schemeClr val="tx1"/>
              </a:solidFill>
              <a:latin typeface="+mj-lt"/>
              <a:ea typeface="Open Sans" panose="020B0606030504020204" pitchFamily="34" charset="0"/>
              <a:cs typeface="Open Sans" panose="020B0606030504020204" pitchFamily="34" charset="0"/>
            </a:rPr>
            <a:t>, </a:t>
          </a:r>
          <a:r>
            <a:rPr lang="de-DE" sz="1800" dirty="0" err="1">
              <a:solidFill>
                <a:schemeClr val="tx1"/>
              </a:solidFill>
              <a:latin typeface="+mj-lt"/>
              <a:ea typeface="Open Sans" panose="020B0606030504020204" pitchFamily="34" charset="0"/>
              <a:cs typeface="Open Sans" panose="020B0606030504020204" pitchFamily="34" charset="0"/>
            </a:rPr>
            <a:t>abstract</a:t>
          </a:r>
          <a:r>
            <a:rPr lang="de-DE" sz="1800" dirty="0">
              <a:solidFill>
                <a:schemeClr val="tx1"/>
              </a:solidFill>
              <a:latin typeface="+mj-lt"/>
              <a:ea typeface="Open Sans" panose="020B0606030504020204" pitchFamily="34" charset="0"/>
              <a:cs typeface="Open Sans" panose="020B0606030504020204" pitchFamily="34" charset="0"/>
            </a:rPr>
            <a:t>, PIs, etc.)</a:t>
          </a:r>
        </a:p>
      </dgm:t>
    </dgm:pt>
    <dgm:pt modelId="{E2972611-AB1F-43A6-AD8C-67EBDB6798DB}" type="parTrans" cxnId="{3DBC192C-DF63-4F78-9751-8C66EE504F97}">
      <dgm:prSet/>
      <dgm:spPr/>
      <dgm:t>
        <a:bodyPr/>
        <a:lstStyle/>
        <a:p>
          <a:endParaRPr lang="de-DE" sz="1800"/>
        </a:p>
      </dgm:t>
    </dgm:pt>
    <dgm:pt modelId="{58BE17C0-6C5D-4B32-920C-87EC2967217F}" type="sibTrans" cxnId="{3DBC192C-DF63-4F78-9751-8C66EE504F97}">
      <dgm:prSet/>
      <dgm:spPr>
        <a:ln>
          <a:solidFill>
            <a:schemeClr val="bg1">
              <a:lumMod val="75000"/>
            </a:schemeClr>
          </a:solidFill>
        </a:ln>
      </dgm:spPr>
      <dgm:t>
        <a:bodyPr/>
        <a:lstStyle/>
        <a:p>
          <a:endParaRPr lang="de-DE" sz="1800"/>
        </a:p>
      </dgm:t>
    </dgm:pt>
    <dgm:pt modelId="{B0B436D3-01AE-4178-A5A9-D8DCD52B53D3}">
      <dgm:prSet phldrT="[Text]" custT="1"/>
      <dgm:spPr>
        <a:solidFill>
          <a:srgbClr val="E1F1FF"/>
        </a:solidFill>
      </dgm:spPr>
      <dgm:t>
        <a:bodyPr/>
        <a:lstStyle/>
        <a:p>
          <a:r>
            <a:rPr lang="en-US" sz="1800" dirty="0">
              <a:solidFill>
                <a:schemeClr val="tx1"/>
              </a:solidFill>
            </a:rPr>
            <a:t>Data description (type, format, volume) and collection or re-use of existing data</a:t>
          </a:r>
          <a:endParaRPr lang="de-DE" sz="1800" dirty="0">
            <a:solidFill>
              <a:schemeClr val="tx1"/>
            </a:solidFill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D368F707-1177-4885-903A-628075AC963D}" type="parTrans" cxnId="{B93FF5D8-DBDA-4534-80CD-8F2CFAB90247}">
      <dgm:prSet/>
      <dgm:spPr/>
      <dgm:t>
        <a:bodyPr/>
        <a:lstStyle/>
        <a:p>
          <a:endParaRPr lang="de-DE" sz="1800"/>
        </a:p>
      </dgm:t>
    </dgm:pt>
    <dgm:pt modelId="{35D96A38-111C-4896-A264-DBDB2D01471B}" type="sibTrans" cxnId="{B93FF5D8-DBDA-4534-80CD-8F2CFAB90247}">
      <dgm:prSet/>
      <dgm:spPr/>
      <dgm:t>
        <a:bodyPr/>
        <a:lstStyle/>
        <a:p>
          <a:endParaRPr lang="de-DE" sz="1800"/>
        </a:p>
      </dgm:t>
    </dgm:pt>
    <dgm:pt modelId="{4332DD99-FA2E-49C2-9E20-267E5B073220}">
      <dgm:prSet phldrT="[Text]" custT="1"/>
      <dgm:spPr>
        <a:solidFill>
          <a:srgbClr val="E1F1FF"/>
        </a:solidFill>
      </dgm:spPr>
      <dgm:t>
        <a:bodyPr/>
        <a:lstStyle/>
        <a:p>
          <a:r>
            <a:rPr lang="en-US" sz="1800" dirty="0">
              <a:solidFill>
                <a:schemeClr val="tx1"/>
              </a:solidFill>
            </a:rPr>
            <a:t>Legal and ethical requirements</a:t>
          </a:r>
          <a:endParaRPr lang="de-DE" sz="1800" dirty="0">
            <a:solidFill>
              <a:schemeClr val="tx1"/>
            </a:solidFill>
          </a:endParaRPr>
        </a:p>
      </dgm:t>
    </dgm:pt>
    <dgm:pt modelId="{507BF90A-B990-4EE9-A5A8-9E586E533167}" type="parTrans" cxnId="{851B358A-2156-4517-9C31-8C746EA82E93}">
      <dgm:prSet/>
      <dgm:spPr/>
      <dgm:t>
        <a:bodyPr/>
        <a:lstStyle/>
        <a:p>
          <a:endParaRPr lang="de-DE" sz="1800"/>
        </a:p>
      </dgm:t>
    </dgm:pt>
    <dgm:pt modelId="{88CF53BA-D600-4E6F-B17A-B00769C8A133}" type="sibTrans" cxnId="{851B358A-2156-4517-9C31-8C746EA82E93}">
      <dgm:prSet/>
      <dgm:spPr/>
      <dgm:t>
        <a:bodyPr/>
        <a:lstStyle/>
        <a:p>
          <a:endParaRPr lang="de-DE" sz="1800"/>
        </a:p>
      </dgm:t>
    </dgm:pt>
    <dgm:pt modelId="{5255FFBF-D366-4839-8078-0C5AA7FE878F}">
      <dgm:prSet phldrT="[Text]" custT="1"/>
      <dgm:spPr>
        <a:solidFill>
          <a:srgbClr val="E1F1FF"/>
        </a:solidFill>
      </dgm:spPr>
      <dgm:t>
        <a:bodyPr/>
        <a:lstStyle/>
        <a:p>
          <a:r>
            <a:rPr lang="en-US" sz="1800" dirty="0">
              <a:solidFill>
                <a:schemeClr val="tx1"/>
              </a:solidFill>
              <a:latin typeface="+mj-lt"/>
              <a:ea typeface="Open Sans" panose="020B0606030504020204" pitchFamily="34" charset="0"/>
              <a:cs typeface="Open Sans" panose="020B0606030504020204" pitchFamily="34" charset="0"/>
            </a:rPr>
            <a:t>Storage and backup during the research process</a:t>
          </a:r>
          <a:endParaRPr lang="de-DE" sz="1800" dirty="0">
            <a:solidFill>
              <a:schemeClr val="tx1"/>
            </a:solidFill>
            <a:latin typeface="+mj-lt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4F178C2D-9605-4494-BB4C-4B114E7253AF}" type="parTrans" cxnId="{BA0593F9-1619-40EF-B102-509D3669A3EE}">
      <dgm:prSet/>
      <dgm:spPr/>
      <dgm:t>
        <a:bodyPr/>
        <a:lstStyle/>
        <a:p>
          <a:endParaRPr lang="de-DE" sz="1800"/>
        </a:p>
      </dgm:t>
    </dgm:pt>
    <dgm:pt modelId="{221A2EE6-CDE1-4869-911E-16332689AEE4}" type="sibTrans" cxnId="{BA0593F9-1619-40EF-B102-509D3669A3EE}">
      <dgm:prSet/>
      <dgm:spPr/>
      <dgm:t>
        <a:bodyPr/>
        <a:lstStyle/>
        <a:p>
          <a:endParaRPr lang="de-DE" sz="1800"/>
        </a:p>
      </dgm:t>
    </dgm:pt>
    <dgm:pt modelId="{642B2917-179F-41F1-84FB-BD6054EF6624}">
      <dgm:prSet phldrT="[Text]" custT="1"/>
      <dgm:spPr>
        <a:solidFill>
          <a:srgbClr val="E1F1FF"/>
        </a:solidFill>
      </dgm:spPr>
      <dgm:t>
        <a:bodyPr/>
        <a:lstStyle/>
        <a:p>
          <a:r>
            <a:rPr lang="en-US" sz="1800" dirty="0">
              <a:solidFill>
                <a:schemeClr val="tx1"/>
              </a:solidFill>
              <a:latin typeface="+mj-lt"/>
              <a:ea typeface="Open Sans" panose="020B0606030504020204" pitchFamily="34" charset="0"/>
              <a:cs typeface="Open Sans" panose="020B0606030504020204" pitchFamily="34" charset="0"/>
            </a:rPr>
            <a:t>Data sharing and long-term preservation</a:t>
          </a:r>
          <a:endParaRPr lang="de-DE" sz="1800" dirty="0">
            <a:solidFill>
              <a:schemeClr val="tx1"/>
            </a:solidFill>
            <a:latin typeface="+mj-lt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5350B135-8FC3-4642-AECF-CCBFF7E19750}" type="parTrans" cxnId="{42A9324D-6A48-4778-98E6-F2DFEA95AC6E}">
      <dgm:prSet/>
      <dgm:spPr/>
      <dgm:t>
        <a:bodyPr/>
        <a:lstStyle/>
        <a:p>
          <a:endParaRPr lang="de-DE" sz="1800"/>
        </a:p>
      </dgm:t>
    </dgm:pt>
    <dgm:pt modelId="{D3A0FDDA-3101-4C00-BBB5-FC56B3334AD7}" type="sibTrans" cxnId="{42A9324D-6A48-4778-98E6-F2DFEA95AC6E}">
      <dgm:prSet/>
      <dgm:spPr/>
      <dgm:t>
        <a:bodyPr/>
        <a:lstStyle/>
        <a:p>
          <a:endParaRPr lang="de-DE" sz="1800"/>
        </a:p>
      </dgm:t>
    </dgm:pt>
    <dgm:pt modelId="{4F6903AD-0D42-4151-AA96-2CB0F64C65D9}">
      <dgm:prSet phldrT="[Text]" custT="1"/>
      <dgm:spPr>
        <a:solidFill>
          <a:srgbClr val="E1F1FF"/>
        </a:solidFill>
      </dgm:spPr>
      <dgm:t>
        <a:bodyPr/>
        <a:lstStyle/>
        <a:p>
          <a:r>
            <a:rPr lang="de-DE" sz="1800" dirty="0">
              <a:solidFill>
                <a:schemeClr val="tx1"/>
              </a:solidFill>
              <a:latin typeface="+mj-lt"/>
              <a:ea typeface="Open Sans" panose="020B0606030504020204" pitchFamily="34" charset="0"/>
              <a:cs typeface="Open Sans" panose="020B0606030504020204" pitchFamily="34" charset="0"/>
            </a:rPr>
            <a:t>Data </a:t>
          </a:r>
          <a:r>
            <a:rPr lang="de-DE" sz="1800" dirty="0" err="1">
              <a:solidFill>
                <a:schemeClr val="tx1"/>
              </a:solidFill>
              <a:latin typeface="+mj-lt"/>
              <a:ea typeface="Open Sans" panose="020B0606030504020204" pitchFamily="34" charset="0"/>
              <a:cs typeface="Open Sans" panose="020B0606030504020204" pitchFamily="34" charset="0"/>
            </a:rPr>
            <a:t>management</a:t>
          </a:r>
          <a:r>
            <a:rPr lang="de-DE" sz="1800" dirty="0">
              <a:solidFill>
                <a:schemeClr val="tx1"/>
              </a:solidFill>
              <a:latin typeface="+mj-lt"/>
              <a:ea typeface="Open Sans" panose="020B0606030504020204" pitchFamily="34" charset="0"/>
              <a:cs typeface="Open Sans" panose="020B0606030504020204" pitchFamily="34" charset="0"/>
            </a:rPr>
            <a:t> </a:t>
          </a:r>
          <a:r>
            <a:rPr lang="de-DE" sz="1800" dirty="0" err="1">
              <a:solidFill>
                <a:schemeClr val="tx1"/>
              </a:solidFill>
              <a:latin typeface="+mj-lt"/>
              <a:ea typeface="Open Sans" panose="020B0606030504020204" pitchFamily="34" charset="0"/>
              <a:cs typeface="Open Sans" panose="020B0606030504020204" pitchFamily="34" charset="0"/>
            </a:rPr>
            <a:t>responsibilities</a:t>
          </a:r>
          <a:r>
            <a:rPr lang="de-DE" sz="1800" dirty="0">
              <a:solidFill>
                <a:schemeClr val="tx1"/>
              </a:solidFill>
              <a:latin typeface="+mj-lt"/>
              <a:ea typeface="Open Sans" panose="020B0606030504020204" pitchFamily="34" charset="0"/>
              <a:cs typeface="Open Sans" panose="020B0606030504020204" pitchFamily="34" charset="0"/>
            </a:rPr>
            <a:t> and </a:t>
          </a:r>
          <a:r>
            <a:rPr lang="de-DE" sz="1800" dirty="0" err="1">
              <a:solidFill>
                <a:schemeClr val="tx1"/>
              </a:solidFill>
              <a:latin typeface="+mj-lt"/>
              <a:ea typeface="Open Sans" panose="020B0606030504020204" pitchFamily="34" charset="0"/>
              <a:cs typeface="Open Sans" panose="020B0606030504020204" pitchFamily="34" charset="0"/>
            </a:rPr>
            <a:t>resources</a:t>
          </a:r>
          <a:endParaRPr lang="de-DE" sz="1800" dirty="0">
            <a:solidFill>
              <a:schemeClr val="tx1"/>
            </a:solidFill>
            <a:latin typeface="+mj-lt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018A7F1-B90D-4F27-8BDC-EC7F7ED040BD}" type="parTrans" cxnId="{FB7EF40A-956B-4399-A06B-865C112C2CB9}">
      <dgm:prSet/>
      <dgm:spPr/>
      <dgm:t>
        <a:bodyPr/>
        <a:lstStyle/>
        <a:p>
          <a:endParaRPr lang="de-DE" sz="1800"/>
        </a:p>
      </dgm:t>
    </dgm:pt>
    <dgm:pt modelId="{365970B1-1598-4DAD-B1ED-7F0EF3C0B101}" type="sibTrans" cxnId="{FB7EF40A-956B-4399-A06B-865C112C2CB9}">
      <dgm:prSet/>
      <dgm:spPr/>
      <dgm:t>
        <a:bodyPr/>
        <a:lstStyle/>
        <a:p>
          <a:endParaRPr lang="de-DE" sz="1800"/>
        </a:p>
      </dgm:t>
    </dgm:pt>
    <dgm:pt modelId="{BB561612-A4F2-4B4A-BDFE-5933FD2FD5AC}">
      <dgm:prSet phldrT="[Text]" custT="1"/>
      <dgm:spPr>
        <a:solidFill>
          <a:srgbClr val="E1F1FF"/>
        </a:solidFill>
      </dgm:spPr>
      <dgm:t>
        <a:bodyPr/>
        <a:lstStyle/>
        <a:p>
          <a:r>
            <a:rPr lang="en-US" sz="1800" dirty="0">
              <a:solidFill>
                <a:schemeClr val="tx1"/>
              </a:solidFill>
            </a:rPr>
            <a:t>Documentation and data quality</a:t>
          </a:r>
          <a:endParaRPr lang="de-DE" sz="1800" dirty="0">
            <a:solidFill>
              <a:schemeClr val="tx1"/>
            </a:solidFill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A1819F5-3FF1-41AE-A09A-09F93E553D81}" type="parTrans" cxnId="{4B0DAA1B-3051-4976-B2C0-CF43CF9BC11C}">
      <dgm:prSet/>
      <dgm:spPr/>
      <dgm:t>
        <a:bodyPr/>
        <a:lstStyle/>
        <a:p>
          <a:endParaRPr lang="de-DE" sz="1800"/>
        </a:p>
      </dgm:t>
    </dgm:pt>
    <dgm:pt modelId="{7F06B521-61A0-4D84-95CA-2759E7FA228E}" type="sibTrans" cxnId="{4B0DAA1B-3051-4976-B2C0-CF43CF9BC11C}">
      <dgm:prSet/>
      <dgm:spPr/>
      <dgm:t>
        <a:bodyPr/>
        <a:lstStyle/>
        <a:p>
          <a:endParaRPr lang="de-DE" sz="1800"/>
        </a:p>
      </dgm:t>
    </dgm:pt>
    <dgm:pt modelId="{217EBB7E-A4A1-4B6E-8405-190F4A326626}" type="pres">
      <dgm:prSet presAssocID="{2707FC10-2EE6-48FF-9BC9-9692AFD84D05}" presName="Name0" presStyleCnt="0">
        <dgm:presLayoutVars>
          <dgm:chMax val="7"/>
          <dgm:chPref val="7"/>
          <dgm:dir/>
        </dgm:presLayoutVars>
      </dgm:prSet>
      <dgm:spPr/>
    </dgm:pt>
    <dgm:pt modelId="{B0637156-7568-48A4-86A4-46D261C08977}" type="pres">
      <dgm:prSet presAssocID="{2707FC10-2EE6-48FF-9BC9-9692AFD84D05}" presName="Name1" presStyleCnt="0"/>
      <dgm:spPr/>
    </dgm:pt>
    <dgm:pt modelId="{5EA4E85C-ED8E-4616-83A5-4C668B9FA6B2}" type="pres">
      <dgm:prSet presAssocID="{2707FC10-2EE6-48FF-9BC9-9692AFD84D05}" presName="cycle" presStyleCnt="0"/>
      <dgm:spPr/>
    </dgm:pt>
    <dgm:pt modelId="{98C0FFF1-4D5A-490D-8507-8BA303D3FEB0}" type="pres">
      <dgm:prSet presAssocID="{2707FC10-2EE6-48FF-9BC9-9692AFD84D05}" presName="srcNode" presStyleLbl="node1" presStyleIdx="0" presStyleCnt="7"/>
      <dgm:spPr/>
    </dgm:pt>
    <dgm:pt modelId="{07DE88CC-F494-4874-BD11-8AB1FFDF3564}" type="pres">
      <dgm:prSet presAssocID="{2707FC10-2EE6-48FF-9BC9-9692AFD84D05}" presName="conn" presStyleLbl="parChTrans1D2" presStyleIdx="0" presStyleCnt="1"/>
      <dgm:spPr/>
    </dgm:pt>
    <dgm:pt modelId="{85ADF1FE-C76A-48D7-AB4C-1DFE91F380AA}" type="pres">
      <dgm:prSet presAssocID="{2707FC10-2EE6-48FF-9BC9-9692AFD84D05}" presName="extraNode" presStyleLbl="node1" presStyleIdx="0" presStyleCnt="7"/>
      <dgm:spPr/>
    </dgm:pt>
    <dgm:pt modelId="{B947A440-DC0D-40D5-A1F2-E852C7B74990}" type="pres">
      <dgm:prSet presAssocID="{2707FC10-2EE6-48FF-9BC9-9692AFD84D05}" presName="dstNode" presStyleLbl="node1" presStyleIdx="0" presStyleCnt="7"/>
      <dgm:spPr/>
    </dgm:pt>
    <dgm:pt modelId="{C44A36AF-6F2A-4EEC-92C1-9D0BC8960DBD}" type="pres">
      <dgm:prSet presAssocID="{66777AF9-8C70-4A82-84B3-AA11B3222851}" presName="text_1" presStyleLbl="node1" presStyleIdx="0" presStyleCnt="7">
        <dgm:presLayoutVars>
          <dgm:bulletEnabled val="1"/>
        </dgm:presLayoutVars>
      </dgm:prSet>
      <dgm:spPr/>
    </dgm:pt>
    <dgm:pt modelId="{9F12A2BA-CB91-448B-856D-F7079C34417C}" type="pres">
      <dgm:prSet presAssocID="{66777AF9-8C70-4A82-84B3-AA11B3222851}" presName="accent_1" presStyleCnt="0"/>
      <dgm:spPr/>
    </dgm:pt>
    <dgm:pt modelId="{F81882EA-B41B-4687-972D-FA4F2E959298}" type="pres">
      <dgm:prSet presAssocID="{66777AF9-8C70-4A82-84B3-AA11B3222851}" presName="accentRepeatNode" presStyleLbl="solidFgAcc1" presStyleIdx="0" presStyleCnt="7"/>
      <dgm:spPr>
        <a:ln>
          <a:solidFill>
            <a:srgbClr val="002F56"/>
          </a:solidFill>
        </a:ln>
      </dgm:spPr>
    </dgm:pt>
    <dgm:pt modelId="{47083791-6938-4099-B8E3-E32F3B36FB32}" type="pres">
      <dgm:prSet presAssocID="{B0B436D3-01AE-4178-A5A9-D8DCD52B53D3}" presName="text_2" presStyleLbl="node1" presStyleIdx="1" presStyleCnt="7">
        <dgm:presLayoutVars>
          <dgm:bulletEnabled val="1"/>
        </dgm:presLayoutVars>
      </dgm:prSet>
      <dgm:spPr/>
    </dgm:pt>
    <dgm:pt modelId="{99FA8CCA-0FAE-4504-B651-22E9D93402D9}" type="pres">
      <dgm:prSet presAssocID="{B0B436D3-01AE-4178-A5A9-D8DCD52B53D3}" presName="accent_2" presStyleCnt="0"/>
      <dgm:spPr/>
    </dgm:pt>
    <dgm:pt modelId="{2A917C90-877A-49D7-B76B-225556FFF6CA}" type="pres">
      <dgm:prSet presAssocID="{B0B436D3-01AE-4178-A5A9-D8DCD52B53D3}" presName="accentRepeatNode" presStyleLbl="solidFgAcc1" presStyleIdx="1" presStyleCnt="7"/>
      <dgm:spPr>
        <a:ln>
          <a:solidFill>
            <a:srgbClr val="002F56"/>
          </a:solidFill>
        </a:ln>
      </dgm:spPr>
    </dgm:pt>
    <dgm:pt modelId="{FFDD76BE-EA5E-4B64-B044-D3233F37EFDF}" type="pres">
      <dgm:prSet presAssocID="{BB561612-A4F2-4B4A-BDFE-5933FD2FD5AC}" presName="text_3" presStyleLbl="node1" presStyleIdx="2" presStyleCnt="7">
        <dgm:presLayoutVars>
          <dgm:bulletEnabled val="1"/>
        </dgm:presLayoutVars>
      </dgm:prSet>
      <dgm:spPr/>
    </dgm:pt>
    <dgm:pt modelId="{E38B3DAF-4ADC-414C-A1EB-362B250DEAF6}" type="pres">
      <dgm:prSet presAssocID="{BB561612-A4F2-4B4A-BDFE-5933FD2FD5AC}" presName="accent_3" presStyleCnt="0"/>
      <dgm:spPr/>
    </dgm:pt>
    <dgm:pt modelId="{3B2DFBA5-DC4E-4FEA-96FB-1963BAD66CF4}" type="pres">
      <dgm:prSet presAssocID="{BB561612-A4F2-4B4A-BDFE-5933FD2FD5AC}" presName="accentRepeatNode" presStyleLbl="solidFgAcc1" presStyleIdx="2" presStyleCnt="7"/>
      <dgm:spPr>
        <a:ln>
          <a:solidFill>
            <a:srgbClr val="002F56"/>
          </a:solidFill>
        </a:ln>
      </dgm:spPr>
    </dgm:pt>
    <dgm:pt modelId="{5697E349-88D4-4794-BC8B-1E1F3DEA1166}" type="pres">
      <dgm:prSet presAssocID="{4332DD99-FA2E-49C2-9E20-267E5B073220}" presName="text_4" presStyleLbl="node1" presStyleIdx="3" presStyleCnt="7">
        <dgm:presLayoutVars>
          <dgm:bulletEnabled val="1"/>
        </dgm:presLayoutVars>
      </dgm:prSet>
      <dgm:spPr/>
    </dgm:pt>
    <dgm:pt modelId="{E1B4C292-C7E3-4D3F-86C9-C7AECDFE7770}" type="pres">
      <dgm:prSet presAssocID="{4332DD99-FA2E-49C2-9E20-267E5B073220}" presName="accent_4" presStyleCnt="0"/>
      <dgm:spPr/>
    </dgm:pt>
    <dgm:pt modelId="{31F33371-9F0F-467A-92A2-2873DB43BFCB}" type="pres">
      <dgm:prSet presAssocID="{4332DD99-FA2E-49C2-9E20-267E5B073220}" presName="accentRepeatNode" presStyleLbl="solidFgAcc1" presStyleIdx="3" presStyleCnt="7"/>
      <dgm:spPr>
        <a:ln>
          <a:solidFill>
            <a:srgbClr val="002F56"/>
          </a:solidFill>
        </a:ln>
      </dgm:spPr>
    </dgm:pt>
    <dgm:pt modelId="{00268010-B1C0-4D74-81F6-2DEA599D2D5C}" type="pres">
      <dgm:prSet presAssocID="{5255FFBF-D366-4839-8078-0C5AA7FE878F}" presName="text_5" presStyleLbl="node1" presStyleIdx="4" presStyleCnt="7">
        <dgm:presLayoutVars>
          <dgm:bulletEnabled val="1"/>
        </dgm:presLayoutVars>
      </dgm:prSet>
      <dgm:spPr/>
    </dgm:pt>
    <dgm:pt modelId="{5CD4D86B-F2E8-4C15-AE94-2A76211251DD}" type="pres">
      <dgm:prSet presAssocID="{5255FFBF-D366-4839-8078-0C5AA7FE878F}" presName="accent_5" presStyleCnt="0"/>
      <dgm:spPr/>
    </dgm:pt>
    <dgm:pt modelId="{E6396264-BBB4-425A-A395-A199209E5421}" type="pres">
      <dgm:prSet presAssocID="{5255FFBF-D366-4839-8078-0C5AA7FE878F}" presName="accentRepeatNode" presStyleLbl="solidFgAcc1" presStyleIdx="4" presStyleCnt="7"/>
      <dgm:spPr>
        <a:ln>
          <a:solidFill>
            <a:srgbClr val="002F56"/>
          </a:solidFill>
        </a:ln>
      </dgm:spPr>
    </dgm:pt>
    <dgm:pt modelId="{A8631FB2-9026-4EF0-AA13-8BF414ECAE3D}" type="pres">
      <dgm:prSet presAssocID="{642B2917-179F-41F1-84FB-BD6054EF6624}" presName="text_6" presStyleLbl="node1" presStyleIdx="5" presStyleCnt="7">
        <dgm:presLayoutVars>
          <dgm:bulletEnabled val="1"/>
        </dgm:presLayoutVars>
      </dgm:prSet>
      <dgm:spPr/>
    </dgm:pt>
    <dgm:pt modelId="{A290E24A-E462-42A6-8EE5-89082339A80B}" type="pres">
      <dgm:prSet presAssocID="{642B2917-179F-41F1-84FB-BD6054EF6624}" presName="accent_6" presStyleCnt="0"/>
      <dgm:spPr/>
    </dgm:pt>
    <dgm:pt modelId="{FEFECE43-CA45-47E4-A8E5-26CD729F2D6C}" type="pres">
      <dgm:prSet presAssocID="{642B2917-179F-41F1-84FB-BD6054EF6624}" presName="accentRepeatNode" presStyleLbl="solidFgAcc1" presStyleIdx="5" presStyleCnt="7"/>
      <dgm:spPr>
        <a:ln>
          <a:solidFill>
            <a:srgbClr val="002F56"/>
          </a:solidFill>
        </a:ln>
      </dgm:spPr>
    </dgm:pt>
    <dgm:pt modelId="{EA1EA3C2-C996-4FCD-89D1-64340E1F7E7F}" type="pres">
      <dgm:prSet presAssocID="{4F6903AD-0D42-4151-AA96-2CB0F64C65D9}" presName="text_7" presStyleLbl="node1" presStyleIdx="6" presStyleCnt="7">
        <dgm:presLayoutVars>
          <dgm:bulletEnabled val="1"/>
        </dgm:presLayoutVars>
      </dgm:prSet>
      <dgm:spPr/>
    </dgm:pt>
    <dgm:pt modelId="{EF842B1F-D78C-49C9-98A0-91CF84C2D8DE}" type="pres">
      <dgm:prSet presAssocID="{4F6903AD-0D42-4151-AA96-2CB0F64C65D9}" presName="accent_7" presStyleCnt="0"/>
      <dgm:spPr/>
    </dgm:pt>
    <dgm:pt modelId="{8CA83854-F9B2-4360-A965-8163AC39C008}" type="pres">
      <dgm:prSet presAssocID="{4F6903AD-0D42-4151-AA96-2CB0F64C65D9}" presName="accentRepeatNode" presStyleLbl="solidFgAcc1" presStyleIdx="6" presStyleCnt="7"/>
      <dgm:spPr>
        <a:ln>
          <a:solidFill>
            <a:srgbClr val="002F56"/>
          </a:solidFill>
        </a:ln>
      </dgm:spPr>
    </dgm:pt>
  </dgm:ptLst>
  <dgm:cxnLst>
    <dgm:cxn modelId="{FB7EF40A-956B-4399-A06B-865C112C2CB9}" srcId="{2707FC10-2EE6-48FF-9BC9-9692AFD84D05}" destId="{4F6903AD-0D42-4151-AA96-2CB0F64C65D9}" srcOrd="6" destOrd="0" parTransId="{E018A7F1-B90D-4F27-8BDC-EC7F7ED040BD}" sibTransId="{365970B1-1598-4DAD-B1ED-7F0EF3C0B101}"/>
    <dgm:cxn modelId="{9849BC0C-7864-46DF-8FEB-5F6564B2F595}" type="presOf" srcId="{BB561612-A4F2-4B4A-BDFE-5933FD2FD5AC}" destId="{FFDD76BE-EA5E-4B64-B044-D3233F37EFDF}" srcOrd="0" destOrd="0" presId="urn:microsoft.com/office/officeart/2008/layout/VerticalCurvedList"/>
    <dgm:cxn modelId="{4B0DAA1B-3051-4976-B2C0-CF43CF9BC11C}" srcId="{2707FC10-2EE6-48FF-9BC9-9692AFD84D05}" destId="{BB561612-A4F2-4B4A-BDFE-5933FD2FD5AC}" srcOrd="2" destOrd="0" parTransId="{FA1819F5-3FF1-41AE-A09A-09F93E553D81}" sibTransId="{7F06B521-61A0-4D84-95CA-2759E7FA228E}"/>
    <dgm:cxn modelId="{35739D24-20C2-4B9C-B204-52AF909AF37B}" type="presOf" srcId="{4F6903AD-0D42-4151-AA96-2CB0F64C65D9}" destId="{EA1EA3C2-C996-4FCD-89D1-64340E1F7E7F}" srcOrd="0" destOrd="0" presId="urn:microsoft.com/office/officeart/2008/layout/VerticalCurvedList"/>
    <dgm:cxn modelId="{3DBC192C-DF63-4F78-9751-8C66EE504F97}" srcId="{2707FC10-2EE6-48FF-9BC9-9692AFD84D05}" destId="{66777AF9-8C70-4A82-84B3-AA11B3222851}" srcOrd="0" destOrd="0" parTransId="{E2972611-AB1F-43A6-AD8C-67EBDB6798DB}" sibTransId="{58BE17C0-6C5D-4B32-920C-87EC2967217F}"/>
    <dgm:cxn modelId="{42A9324D-6A48-4778-98E6-F2DFEA95AC6E}" srcId="{2707FC10-2EE6-48FF-9BC9-9692AFD84D05}" destId="{642B2917-179F-41F1-84FB-BD6054EF6624}" srcOrd="5" destOrd="0" parTransId="{5350B135-8FC3-4642-AECF-CCBFF7E19750}" sibTransId="{D3A0FDDA-3101-4C00-BBB5-FC56B3334AD7}"/>
    <dgm:cxn modelId="{F8C95973-445D-4A78-8FB6-2AF4C96D3CFD}" type="presOf" srcId="{66777AF9-8C70-4A82-84B3-AA11B3222851}" destId="{C44A36AF-6F2A-4EEC-92C1-9D0BC8960DBD}" srcOrd="0" destOrd="0" presId="urn:microsoft.com/office/officeart/2008/layout/VerticalCurvedList"/>
    <dgm:cxn modelId="{ABC69953-DB03-466E-BEAC-0A00AFA7FC18}" type="presOf" srcId="{642B2917-179F-41F1-84FB-BD6054EF6624}" destId="{A8631FB2-9026-4EF0-AA13-8BF414ECAE3D}" srcOrd="0" destOrd="0" presId="urn:microsoft.com/office/officeart/2008/layout/VerticalCurvedList"/>
    <dgm:cxn modelId="{63935183-96C7-490B-8B8D-EF2B7AB009F0}" type="presOf" srcId="{4332DD99-FA2E-49C2-9E20-267E5B073220}" destId="{5697E349-88D4-4794-BC8B-1E1F3DEA1166}" srcOrd="0" destOrd="0" presId="urn:microsoft.com/office/officeart/2008/layout/VerticalCurvedList"/>
    <dgm:cxn modelId="{851B358A-2156-4517-9C31-8C746EA82E93}" srcId="{2707FC10-2EE6-48FF-9BC9-9692AFD84D05}" destId="{4332DD99-FA2E-49C2-9E20-267E5B073220}" srcOrd="3" destOrd="0" parTransId="{507BF90A-B990-4EE9-A5A8-9E586E533167}" sibTransId="{88CF53BA-D600-4E6F-B17A-B00769C8A133}"/>
    <dgm:cxn modelId="{FFF39F8E-A969-4760-873C-73253879483B}" type="presOf" srcId="{5255FFBF-D366-4839-8078-0C5AA7FE878F}" destId="{00268010-B1C0-4D74-81F6-2DEA599D2D5C}" srcOrd="0" destOrd="0" presId="urn:microsoft.com/office/officeart/2008/layout/VerticalCurvedList"/>
    <dgm:cxn modelId="{96E9599D-CC98-4456-802F-1629F98A56F8}" type="presOf" srcId="{58BE17C0-6C5D-4B32-920C-87EC2967217F}" destId="{07DE88CC-F494-4874-BD11-8AB1FFDF3564}" srcOrd="0" destOrd="0" presId="urn:microsoft.com/office/officeart/2008/layout/VerticalCurvedList"/>
    <dgm:cxn modelId="{057A65B0-4F76-4D98-9FD3-F856B13A8A46}" type="presOf" srcId="{B0B436D3-01AE-4178-A5A9-D8DCD52B53D3}" destId="{47083791-6938-4099-B8E3-E32F3B36FB32}" srcOrd="0" destOrd="0" presId="urn:microsoft.com/office/officeart/2008/layout/VerticalCurvedList"/>
    <dgm:cxn modelId="{B93FF5D8-DBDA-4534-80CD-8F2CFAB90247}" srcId="{2707FC10-2EE6-48FF-9BC9-9692AFD84D05}" destId="{B0B436D3-01AE-4178-A5A9-D8DCD52B53D3}" srcOrd="1" destOrd="0" parTransId="{D368F707-1177-4885-903A-628075AC963D}" sibTransId="{35D96A38-111C-4896-A264-DBDB2D01471B}"/>
    <dgm:cxn modelId="{D2AE3FED-F9A1-4703-8F63-A26EBE7145F8}" type="presOf" srcId="{2707FC10-2EE6-48FF-9BC9-9692AFD84D05}" destId="{217EBB7E-A4A1-4B6E-8405-190F4A326626}" srcOrd="0" destOrd="0" presId="urn:microsoft.com/office/officeart/2008/layout/VerticalCurvedList"/>
    <dgm:cxn modelId="{BA0593F9-1619-40EF-B102-509D3669A3EE}" srcId="{2707FC10-2EE6-48FF-9BC9-9692AFD84D05}" destId="{5255FFBF-D366-4839-8078-0C5AA7FE878F}" srcOrd="4" destOrd="0" parTransId="{4F178C2D-9605-4494-BB4C-4B114E7253AF}" sibTransId="{221A2EE6-CDE1-4869-911E-16332689AEE4}"/>
    <dgm:cxn modelId="{7F25DB61-E30C-4FCD-AB62-EA6EE235AA16}" type="presParOf" srcId="{217EBB7E-A4A1-4B6E-8405-190F4A326626}" destId="{B0637156-7568-48A4-86A4-46D261C08977}" srcOrd="0" destOrd="0" presId="urn:microsoft.com/office/officeart/2008/layout/VerticalCurvedList"/>
    <dgm:cxn modelId="{0A608503-A739-455C-B677-001A10D02B4E}" type="presParOf" srcId="{B0637156-7568-48A4-86A4-46D261C08977}" destId="{5EA4E85C-ED8E-4616-83A5-4C668B9FA6B2}" srcOrd="0" destOrd="0" presId="urn:microsoft.com/office/officeart/2008/layout/VerticalCurvedList"/>
    <dgm:cxn modelId="{CA468015-260D-45EE-8687-1AD39E92C8C1}" type="presParOf" srcId="{5EA4E85C-ED8E-4616-83A5-4C668B9FA6B2}" destId="{98C0FFF1-4D5A-490D-8507-8BA303D3FEB0}" srcOrd="0" destOrd="0" presId="urn:microsoft.com/office/officeart/2008/layout/VerticalCurvedList"/>
    <dgm:cxn modelId="{2988F029-E1D4-41CE-B82D-4876AA156190}" type="presParOf" srcId="{5EA4E85C-ED8E-4616-83A5-4C668B9FA6B2}" destId="{07DE88CC-F494-4874-BD11-8AB1FFDF3564}" srcOrd="1" destOrd="0" presId="urn:microsoft.com/office/officeart/2008/layout/VerticalCurvedList"/>
    <dgm:cxn modelId="{BE42EC1A-A5AD-45E6-B96B-447206520C4C}" type="presParOf" srcId="{5EA4E85C-ED8E-4616-83A5-4C668B9FA6B2}" destId="{85ADF1FE-C76A-48D7-AB4C-1DFE91F380AA}" srcOrd="2" destOrd="0" presId="urn:microsoft.com/office/officeart/2008/layout/VerticalCurvedList"/>
    <dgm:cxn modelId="{C469E542-9BF2-4813-A3FD-8A76E756F26A}" type="presParOf" srcId="{5EA4E85C-ED8E-4616-83A5-4C668B9FA6B2}" destId="{B947A440-DC0D-40D5-A1F2-E852C7B74990}" srcOrd="3" destOrd="0" presId="urn:microsoft.com/office/officeart/2008/layout/VerticalCurvedList"/>
    <dgm:cxn modelId="{F3AA9B1D-55D2-4057-BD73-A48BB3967D67}" type="presParOf" srcId="{B0637156-7568-48A4-86A4-46D261C08977}" destId="{C44A36AF-6F2A-4EEC-92C1-9D0BC8960DBD}" srcOrd="1" destOrd="0" presId="urn:microsoft.com/office/officeart/2008/layout/VerticalCurvedList"/>
    <dgm:cxn modelId="{BD566014-3520-4735-878B-9D7FFE64DADE}" type="presParOf" srcId="{B0637156-7568-48A4-86A4-46D261C08977}" destId="{9F12A2BA-CB91-448B-856D-F7079C34417C}" srcOrd="2" destOrd="0" presId="urn:microsoft.com/office/officeart/2008/layout/VerticalCurvedList"/>
    <dgm:cxn modelId="{349C2951-26D9-47D0-A45F-7F6AB5EBDD92}" type="presParOf" srcId="{9F12A2BA-CB91-448B-856D-F7079C34417C}" destId="{F81882EA-B41B-4687-972D-FA4F2E959298}" srcOrd="0" destOrd="0" presId="urn:microsoft.com/office/officeart/2008/layout/VerticalCurvedList"/>
    <dgm:cxn modelId="{5480B7CA-4382-4F37-9EDA-950DE86D4D61}" type="presParOf" srcId="{B0637156-7568-48A4-86A4-46D261C08977}" destId="{47083791-6938-4099-B8E3-E32F3B36FB32}" srcOrd="3" destOrd="0" presId="urn:microsoft.com/office/officeart/2008/layout/VerticalCurvedList"/>
    <dgm:cxn modelId="{ACC8E628-9C5F-47AD-A31B-49B1AB96A78D}" type="presParOf" srcId="{B0637156-7568-48A4-86A4-46D261C08977}" destId="{99FA8CCA-0FAE-4504-B651-22E9D93402D9}" srcOrd="4" destOrd="0" presId="urn:microsoft.com/office/officeart/2008/layout/VerticalCurvedList"/>
    <dgm:cxn modelId="{0CD9DBFF-3739-4C01-AAD0-0F4E63A73A2A}" type="presParOf" srcId="{99FA8CCA-0FAE-4504-B651-22E9D93402D9}" destId="{2A917C90-877A-49D7-B76B-225556FFF6CA}" srcOrd="0" destOrd="0" presId="urn:microsoft.com/office/officeart/2008/layout/VerticalCurvedList"/>
    <dgm:cxn modelId="{554EA227-8F6C-45B5-BFFE-AFEB638B9C8C}" type="presParOf" srcId="{B0637156-7568-48A4-86A4-46D261C08977}" destId="{FFDD76BE-EA5E-4B64-B044-D3233F37EFDF}" srcOrd="5" destOrd="0" presId="urn:microsoft.com/office/officeart/2008/layout/VerticalCurvedList"/>
    <dgm:cxn modelId="{1961D97A-41EC-469C-8A94-EDAF4EDC10A5}" type="presParOf" srcId="{B0637156-7568-48A4-86A4-46D261C08977}" destId="{E38B3DAF-4ADC-414C-A1EB-362B250DEAF6}" srcOrd="6" destOrd="0" presId="urn:microsoft.com/office/officeart/2008/layout/VerticalCurvedList"/>
    <dgm:cxn modelId="{53BB6BEB-3F24-4311-B254-2906E6E8183E}" type="presParOf" srcId="{E38B3DAF-4ADC-414C-A1EB-362B250DEAF6}" destId="{3B2DFBA5-DC4E-4FEA-96FB-1963BAD66CF4}" srcOrd="0" destOrd="0" presId="urn:microsoft.com/office/officeart/2008/layout/VerticalCurvedList"/>
    <dgm:cxn modelId="{B012B7B0-8FDB-483C-A445-18F609EBF4B6}" type="presParOf" srcId="{B0637156-7568-48A4-86A4-46D261C08977}" destId="{5697E349-88D4-4794-BC8B-1E1F3DEA1166}" srcOrd="7" destOrd="0" presId="urn:microsoft.com/office/officeart/2008/layout/VerticalCurvedList"/>
    <dgm:cxn modelId="{A8DAAA35-94C4-41E9-877C-C3ADC6433EF5}" type="presParOf" srcId="{B0637156-7568-48A4-86A4-46D261C08977}" destId="{E1B4C292-C7E3-4D3F-86C9-C7AECDFE7770}" srcOrd="8" destOrd="0" presId="urn:microsoft.com/office/officeart/2008/layout/VerticalCurvedList"/>
    <dgm:cxn modelId="{E406881E-C847-4509-9B4F-309F9D2E1286}" type="presParOf" srcId="{E1B4C292-C7E3-4D3F-86C9-C7AECDFE7770}" destId="{31F33371-9F0F-467A-92A2-2873DB43BFCB}" srcOrd="0" destOrd="0" presId="urn:microsoft.com/office/officeart/2008/layout/VerticalCurvedList"/>
    <dgm:cxn modelId="{04B77369-51D5-4115-BAF3-E85BE78A2724}" type="presParOf" srcId="{B0637156-7568-48A4-86A4-46D261C08977}" destId="{00268010-B1C0-4D74-81F6-2DEA599D2D5C}" srcOrd="9" destOrd="0" presId="urn:microsoft.com/office/officeart/2008/layout/VerticalCurvedList"/>
    <dgm:cxn modelId="{E7D325E3-EFD8-4967-A0D4-50C65DB00567}" type="presParOf" srcId="{B0637156-7568-48A4-86A4-46D261C08977}" destId="{5CD4D86B-F2E8-4C15-AE94-2A76211251DD}" srcOrd="10" destOrd="0" presId="urn:microsoft.com/office/officeart/2008/layout/VerticalCurvedList"/>
    <dgm:cxn modelId="{126BCF03-778E-455C-B248-5D7E97D2BE71}" type="presParOf" srcId="{5CD4D86B-F2E8-4C15-AE94-2A76211251DD}" destId="{E6396264-BBB4-425A-A395-A199209E5421}" srcOrd="0" destOrd="0" presId="urn:microsoft.com/office/officeart/2008/layout/VerticalCurvedList"/>
    <dgm:cxn modelId="{501D6219-3ED2-4443-AB69-A910E97CE0BE}" type="presParOf" srcId="{B0637156-7568-48A4-86A4-46D261C08977}" destId="{A8631FB2-9026-4EF0-AA13-8BF414ECAE3D}" srcOrd="11" destOrd="0" presId="urn:microsoft.com/office/officeart/2008/layout/VerticalCurvedList"/>
    <dgm:cxn modelId="{7D3F36F9-288A-40EF-8806-77266C32D0E1}" type="presParOf" srcId="{B0637156-7568-48A4-86A4-46D261C08977}" destId="{A290E24A-E462-42A6-8EE5-89082339A80B}" srcOrd="12" destOrd="0" presId="urn:microsoft.com/office/officeart/2008/layout/VerticalCurvedList"/>
    <dgm:cxn modelId="{7C315380-C8B1-41C8-B6BF-E11C11D6B26E}" type="presParOf" srcId="{A290E24A-E462-42A6-8EE5-89082339A80B}" destId="{FEFECE43-CA45-47E4-A8E5-26CD729F2D6C}" srcOrd="0" destOrd="0" presId="urn:microsoft.com/office/officeart/2008/layout/VerticalCurvedList"/>
    <dgm:cxn modelId="{5F622596-2408-4447-9044-8FDF896B7506}" type="presParOf" srcId="{B0637156-7568-48A4-86A4-46D261C08977}" destId="{EA1EA3C2-C996-4FCD-89D1-64340E1F7E7F}" srcOrd="13" destOrd="0" presId="urn:microsoft.com/office/officeart/2008/layout/VerticalCurvedList"/>
    <dgm:cxn modelId="{06C17293-D70D-4C31-8B9F-B137C99E6F32}" type="presParOf" srcId="{B0637156-7568-48A4-86A4-46D261C08977}" destId="{EF842B1F-D78C-49C9-98A0-91CF84C2D8DE}" srcOrd="14" destOrd="0" presId="urn:microsoft.com/office/officeart/2008/layout/VerticalCurvedList"/>
    <dgm:cxn modelId="{A53DE196-293F-4DF4-9847-D4D6AFD1842F}" type="presParOf" srcId="{EF842B1F-D78C-49C9-98A0-91CF84C2D8DE}" destId="{8CA83854-F9B2-4360-A965-8163AC39C008}" srcOrd="0" destOrd="0" presId="urn:microsoft.com/office/officeart/2008/layout/VerticalCurvedList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7DE88CC-F494-4874-BD11-8AB1FFDF3564}">
      <dsp:nvSpPr>
        <dsp:cNvPr id="0" name=""/>
        <dsp:cNvSpPr/>
      </dsp:nvSpPr>
      <dsp:spPr>
        <a:xfrm>
          <a:off x="-5040759" y="-772565"/>
          <a:ext cx="6005393" cy="6005393"/>
        </a:xfrm>
        <a:prstGeom prst="blockArc">
          <a:avLst>
            <a:gd name="adj1" fmla="val 18900000"/>
            <a:gd name="adj2" fmla="val 2700000"/>
            <a:gd name="adj3" fmla="val 360"/>
          </a:avLst>
        </a:prstGeom>
        <a:noFill/>
        <a:ln w="25400" cap="flat" cmpd="sng" algn="ctr">
          <a:solidFill>
            <a:schemeClr val="bg1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44A36AF-6F2A-4EEC-92C1-9D0BC8960DBD}">
      <dsp:nvSpPr>
        <dsp:cNvPr id="0" name=""/>
        <dsp:cNvSpPr/>
      </dsp:nvSpPr>
      <dsp:spPr>
        <a:xfrm>
          <a:off x="312887" y="202763"/>
          <a:ext cx="8693967" cy="405348"/>
        </a:xfrm>
        <a:prstGeom prst="rect">
          <a:avLst/>
        </a:prstGeom>
        <a:solidFill>
          <a:srgbClr val="E1F1FF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1746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 dirty="0">
              <a:solidFill>
                <a:schemeClr val="tx1"/>
              </a:solidFill>
              <a:latin typeface="+mj-lt"/>
              <a:ea typeface="Open Sans" panose="020B0606030504020204" pitchFamily="34" charset="0"/>
              <a:cs typeface="Open Sans" panose="020B0606030504020204" pitchFamily="34" charset="0"/>
            </a:rPr>
            <a:t>Administrative </a:t>
          </a:r>
          <a:r>
            <a:rPr lang="de-DE" sz="1800" kern="1200" dirty="0" err="1">
              <a:solidFill>
                <a:schemeClr val="tx1"/>
              </a:solidFill>
              <a:latin typeface="+mj-lt"/>
              <a:ea typeface="Open Sans" panose="020B0606030504020204" pitchFamily="34" charset="0"/>
              <a:cs typeface="Open Sans" panose="020B0606030504020204" pitchFamily="34" charset="0"/>
            </a:rPr>
            <a:t>information</a:t>
          </a:r>
          <a:r>
            <a:rPr lang="de-DE" sz="1800" kern="1200" dirty="0">
              <a:solidFill>
                <a:schemeClr val="tx1"/>
              </a:solidFill>
              <a:latin typeface="+mj-lt"/>
              <a:ea typeface="Open Sans" panose="020B0606030504020204" pitchFamily="34" charset="0"/>
              <a:cs typeface="Open Sans" panose="020B0606030504020204" pitchFamily="34" charset="0"/>
            </a:rPr>
            <a:t> (</a:t>
          </a:r>
          <a:r>
            <a:rPr lang="de-DE" sz="1800" kern="1200" dirty="0" err="1">
              <a:solidFill>
                <a:schemeClr val="tx1"/>
              </a:solidFill>
              <a:latin typeface="+mj-lt"/>
              <a:ea typeface="Open Sans" panose="020B0606030504020204" pitchFamily="34" charset="0"/>
              <a:cs typeface="Open Sans" panose="020B0606030504020204" pitchFamily="34" charset="0"/>
            </a:rPr>
            <a:t>project</a:t>
          </a:r>
          <a:r>
            <a:rPr lang="de-DE" sz="1800" kern="1200" dirty="0">
              <a:solidFill>
                <a:schemeClr val="tx1"/>
              </a:solidFill>
              <a:latin typeface="+mj-lt"/>
              <a:ea typeface="Open Sans" panose="020B0606030504020204" pitchFamily="34" charset="0"/>
              <a:cs typeface="Open Sans" panose="020B0606030504020204" pitchFamily="34" charset="0"/>
            </a:rPr>
            <a:t> </a:t>
          </a:r>
          <a:r>
            <a:rPr lang="de-DE" sz="1800" kern="1200" dirty="0" err="1">
              <a:solidFill>
                <a:schemeClr val="tx1"/>
              </a:solidFill>
              <a:latin typeface="+mj-lt"/>
              <a:ea typeface="Open Sans" panose="020B0606030504020204" pitchFamily="34" charset="0"/>
              <a:cs typeface="Open Sans" panose="020B0606030504020204" pitchFamily="34" charset="0"/>
            </a:rPr>
            <a:t>name</a:t>
          </a:r>
          <a:r>
            <a:rPr lang="de-DE" sz="1800" kern="1200" dirty="0">
              <a:solidFill>
                <a:schemeClr val="tx1"/>
              </a:solidFill>
              <a:latin typeface="+mj-lt"/>
              <a:ea typeface="Open Sans" panose="020B0606030504020204" pitchFamily="34" charset="0"/>
              <a:cs typeface="Open Sans" panose="020B0606030504020204" pitchFamily="34" charset="0"/>
            </a:rPr>
            <a:t>, </a:t>
          </a:r>
          <a:r>
            <a:rPr lang="de-DE" sz="1800" kern="1200" dirty="0" err="1">
              <a:solidFill>
                <a:schemeClr val="tx1"/>
              </a:solidFill>
              <a:latin typeface="+mj-lt"/>
              <a:ea typeface="Open Sans" panose="020B0606030504020204" pitchFamily="34" charset="0"/>
              <a:cs typeface="Open Sans" panose="020B0606030504020204" pitchFamily="34" charset="0"/>
            </a:rPr>
            <a:t>abstract</a:t>
          </a:r>
          <a:r>
            <a:rPr lang="de-DE" sz="1800" kern="1200" dirty="0">
              <a:solidFill>
                <a:schemeClr val="tx1"/>
              </a:solidFill>
              <a:latin typeface="+mj-lt"/>
              <a:ea typeface="Open Sans" panose="020B0606030504020204" pitchFamily="34" charset="0"/>
              <a:cs typeface="Open Sans" panose="020B0606030504020204" pitchFamily="34" charset="0"/>
            </a:rPr>
            <a:t>, PIs, etc.)</a:t>
          </a:r>
        </a:p>
      </dsp:txBody>
      <dsp:txXfrm>
        <a:off x="312887" y="202763"/>
        <a:ext cx="8693967" cy="405348"/>
      </dsp:txXfrm>
    </dsp:sp>
    <dsp:sp modelId="{F81882EA-B41B-4687-972D-FA4F2E959298}">
      <dsp:nvSpPr>
        <dsp:cNvPr id="0" name=""/>
        <dsp:cNvSpPr/>
      </dsp:nvSpPr>
      <dsp:spPr>
        <a:xfrm>
          <a:off x="59544" y="152094"/>
          <a:ext cx="506685" cy="50668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002F56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7083791-6938-4099-B8E3-E32F3B36FB32}">
      <dsp:nvSpPr>
        <dsp:cNvPr id="0" name=""/>
        <dsp:cNvSpPr/>
      </dsp:nvSpPr>
      <dsp:spPr>
        <a:xfrm>
          <a:off x="679967" y="811143"/>
          <a:ext cx="8326887" cy="405348"/>
        </a:xfrm>
        <a:prstGeom prst="rect">
          <a:avLst/>
        </a:prstGeom>
        <a:solidFill>
          <a:srgbClr val="E1F1FF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1746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</a:rPr>
            <a:t>Data description (type, format, volume) and collection or re-use of existing data</a:t>
          </a:r>
          <a:endParaRPr lang="de-DE" sz="1800" kern="1200" dirty="0">
            <a:solidFill>
              <a:schemeClr val="tx1"/>
            </a:solidFill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679967" y="811143"/>
        <a:ext cx="8326887" cy="405348"/>
      </dsp:txXfrm>
    </dsp:sp>
    <dsp:sp modelId="{2A917C90-877A-49D7-B76B-225556FFF6CA}">
      <dsp:nvSpPr>
        <dsp:cNvPr id="0" name=""/>
        <dsp:cNvSpPr/>
      </dsp:nvSpPr>
      <dsp:spPr>
        <a:xfrm>
          <a:off x="426624" y="760474"/>
          <a:ext cx="506685" cy="50668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002F56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FDD76BE-EA5E-4B64-B044-D3233F37EFDF}">
      <dsp:nvSpPr>
        <dsp:cNvPr id="0" name=""/>
        <dsp:cNvSpPr/>
      </dsp:nvSpPr>
      <dsp:spPr>
        <a:xfrm>
          <a:off x="881124" y="1419077"/>
          <a:ext cx="8125729" cy="405348"/>
        </a:xfrm>
        <a:prstGeom prst="rect">
          <a:avLst/>
        </a:prstGeom>
        <a:solidFill>
          <a:srgbClr val="E1F1FF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1746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</a:rPr>
            <a:t>Documentation and data quality</a:t>
          </a:r>
          <a:endParaRPr lang="de-DE" sz="1800" kern="1200" dirty="0">
            <a:solidFill>
              <a:schemeClr val="tx1"/>
            </a:solidFill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881124" y="1419077"/>
        <a:ext cx="8125729" cy="405348"/>
      </dsp:txXfrm>
    </dsp:sp>
    <dsp:sp modelId="{3B2DFBA5-DC4E-4FEA-96FB-1963BAD66CF4}">
      <dsp:nvSpPr>
        <dsp:cNvPr id="0" name=""/>
        <dsp:cNvSpPr/>
      </dsp:nvSpPr>
      <dsp:spPr>
        <a:xfrm>
          <a:off x="627782" y="1368408"/>
          <a:ext cx="506685" cy="50668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002F56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697E349-88D4-4794-BC8B-1E1F3DEA1166}">
      <dsp:nvSpPr>
        <dsp:cNvPr id="0" name=""/>
        <dsp:cNvSpPr/>
      </dsp:nvSpPr>
      <dsp:spPr>
        <a:xfrm>
          <a:off x="945352" y="2027457"/>
          <a:ext cx="8061501" cy="405348"/>
        </a:xfrm>
        <a:prstGeom prst="rect">
          <a:avLst/>
        </a:prstGeom>
        <a:solidFill>
          <a:srgbClr val="E1F1FF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1746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</a:rPr>
            <a:t>Legal and ethical requirements</a:t>
          </a:r>
          <a:endParaRPr lang="de-DE" sz="1800" kern="1200" dirty="0">
            <a:solidFill>
              <a:schemeClr val="tx1"/>
            </a:solidFill>
          </a:endParaRPr>
        </a:p>
      </dsp:txBody>
      <dsp:txXfrm>
        <a:off x="945352" y="2027457"/>
        <a:ext cx="8061501" cy="405348"/>
      </dsp:txXfrm>
    </dsp:sp>
    <dsp:sp modelId="{31F33371-9F0F-467A-92A2-2873DB43BFCB}">
      <dsp:nvSpPr>
        <dsp:cNvPr id="0" name=""/>
        <dsp:cNvSpPr/>
      </dsp:nvSpPr>
      <dsp:spPr>
        <a:xfrm>
          <a:off x="692009" y="1976788"/>
          <a:ext cx="506685" cy="50668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002F56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0268010-B1C0-4D74-81F6-2DEA599D2D5C}">
      <dsp:nvSpPr>
        <dsp:cNvPr id="0" name=""/>
        <dsp:cNvSpPr/>
      </dsp:nvSpPr>
      <dsp:spPr>
        <a:xfrm>
          <a:off x="881124" y="2635837"/>
          <a:ext cx="8125729" cy="405348"/>
        </a:xfrm>
        <a:prstGeom prst="rect">
          <a:avLst/>
        </a:prstGeom>
        <a:solidFill>
          <a:srgbClr val="E1F1FF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1746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  <a:latin typeface="+mj-lt"/>
              <a:ea typeface="Open Sans" panose="020B0606030504020204" pitchFamily="34" charset="0"/>
              <a:cs typeface="Open Sans" panose="020B0606030504020204" pitchFamily="34" charset="0"/>
            </a:rPr>
            <a:t>Storage and backup during the research process</a:t>
          </a:r>
          <a:endParaRPr lang="de-DE" sz="1800" kern="1200" dirty="0">
            <a:solidFill>
              <a:schemeClr val="tx1"/>
            </a:solidFill>
            <a:latin typeface="+mj-lt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881124" y="2635837"/>
        <a:ext cx="8125729" cy="405348"/>
      </dsp:txXfrm>
    </dsp:sp>
    <dsp:sp modelId="{E6396264-BBB4-425A-A395-A199209E5421}">
      <dsp:nvSpPr>
        <dsp:cNvPr id="0" name=""/>
        <dsp:cNvSpPr/>
      </dsp:nvSpPr>
      <dsp:spPr>
        <a:xfrm>
          <a:off x="627782" y="2585168"/>
          <a:ext cx="506685" cy="50668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002F56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8631FB2-9026-4EF0-AA13-8BF414ECAE3D}">
      <dsp:nvSpPr>
        <dsp:cNvPr id="0" name=""/>
        <dsp:cNvSpPr/>
      </dsp:nvSpPr>
      <dsp:spPr>
        <a:xfrm>
          <a:off x="679967" y="3243770"/>
          <a:ext cx="8326887" cy="405348"/>
        </a:xfrm>
        <a:prstGeom prst="rect">
          <a:avLst/>
        </a:prstGeom>
        <a:solidFill>
          <a:srgbClr val="E1F1FF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1746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  <a:latin typeface="+mj-lt"/>
              <a:ea typeface="Open Sans" panose="020B0606030504020204" pitchFamily="34" charset="0"/>
              <a:cs typeface="Open Sans" panose="020B0606030504020204" pitchFamily="34" charset="0"/>
            </a:rPr>
            <a:t>Data sharing and long-term preservation</a:t>
          </a:r>
          <a:endParaRPr lang="de-DE" sz="1800" kern="1200" dirty="0">
            <a:solidFill>
              <a:schemeClr val="tx1"/>
            </a:solidFill>
            <a:latin typeface="+mj-lt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679967" y="3243770"/>
        <a:ext cx="8326887" cy="405348"/>
      </dsp:txXfrm>
    </dsp:sp>
    <dsp:sp modelId="{FEFECE43-CA45-47E4-A8E5-26CD729F2D6C}">
      <dsp:nvSpPr>
        <dsp:cNvPr id="0" name=""/>
        <dsp:cNvSpPr/>
      </dsp:nvSpPr>
      <dsp:spPr>
        <a:xfrm>
          <a:off x="426624" y="3193102"/>
          <a:ext cx="506685" cy="50668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002F56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A1EA3C2-C996-4FCD-89D1-64340E1F7E7F}">
      <dsp:nvSpPr>
        <dsp:cNvPr id="0" name=""/>
        <dsp:cNvSpPr/>
      </dsp:nvSpPr>
      <dsp:spPr>
        <a:xfrm>
          <a:off x="312887" y="3852150"/>
          <a:ext cx="8693967" cy="405348"/>
        </a:xfrm>
        <a:prstGeom prst="rect">
          <a:avLst/>
        </a:prstGeom>
        <a:solidFill>
          <a:srgbClr val="E1F1FF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1746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 dirty="0">
              <a:solidFill>
                <a:schemeClr val="tx1"/>
              </a:solidFill>
              <a:latin typeface="+mj-lt"/>
              <a:ea typeface="Open Sans" panose="020B0606030504020204" pitchFamily="34" charset="0"/>
              <a:cs typeface="Open Sans" panose="020B0606030504020204" pitchFamily="34" charset="0"/>
            </a:rPr>
            <a:t>Data </a:t>
          </a:r>
          <a:r>
            <a:rPr lang="de-DE" sz="1800" kern="1200" dirty="0" err="1">
              <a:solidFill>
                <a:schemeClr val="tx1"/>
              </a:solidFill>
              <a:latin typeface="+mj-lt"/>
              <a:ea typeface="Open Sans" panose="020B0606030504020204" pitchFamily="34" charset="0"/>
              <a:cs typeface="Open Sans" panose="020B0606030504020204" pitchFamily="34" charset="0"/>
            </a:rPr>
            <a:t>management</a:t>
          </a:r>
          <a:r>
            <a:rPr lang="de-DE" sz="1800" kern="1200" dirty="0">
              <a:solidFill>
                <a:schemeClr val="tx1"/>
              </a:solidFill>
              <a:latin typeface="+mj-lt"/>
              <a:ea typeface="Open Sans" panose="020B0606030504020204" pitchFamily="34" charset="0"/>
              <a:cs typeface="Open Sans" panose="020B0606030504020204" pitchFamily="34" charset="0"/>
            </a:rPr>
            <a:t> </a:t>
          </a:r>
          <a:r>
            <a:rPr lang="de-DE" sz="1800" kern="1200" dirty="0" err="1">
              <a:solidFill>
                <a:schemeClr val="tx1"/>
              </a:solidFill>
              <a:latin typeface="+mj-lt"/>
              <a:ea typeface="Open Sans" panose="020B0606030504020204" pitchFamily="34" charset="0"/>
              <a:cs typeface="Open Sans" panose="020B0606030504020204" pitchFamily="34" charset="0"/>
            </a:rPr>
            <a:t>responsibilities</a:t>
          </a:r>
          <a:r>
            <a:rPr lang="de-DE" sz="1800" kern="1200" dirty="0">
              <a:solidFill>
                <a:schemeClr val="tx1"/>
              </a:solidFill>
              <a:latin typeface="+mj-lt"/>
              <a:ea typeface="Open Sans" panose="020B0606030504020204" pitchFamily="34" charset="0"/>
              <a:cs typeface="Open Sans" panose="020B0606030504020204" pitchFamily="34" charset="0"/>
            </a:rPr>
            <a:t> and </a:t>
          </a:r>
          <a:r>
            <a:rPr lang="de-DE" sz="1800" kern="1200" dirty="0" err="1">
              <a:solidFill>
                <a:schemeClr val="tx1"/>
              </a:solidFill>
              <a:latin typeface="+mj-lt"/>
              <a:ea typeface="Open Sans" panose="020B0606030504020204" pitchFamily="34" charset="0"/>
              <a:cs typeface="Open Sans" panose="020B0606030504020204" pitchFamily="34" charset="0"/>
            </a:rPr>
            <a:t>resources</a:t>
          </a:r>
          <a:endParaRPr lang="de-DE" sz="1800" kern="1200" dirty="0">
            <a:solidFill>
              <a:schemeClr val="tx1"/>
            </a:solidFill>
            <a:latin typeface="+mj-lt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312887" y="3852150"/>
        <a:ext cx="8693967" cy="405348"/>
      </dsp:txXfrm>
    </dsp:sp>
    <dsp:sp modelId="{8CA83854-F9B2-4360-A965-8163AC39C008}">
      <dsp:nvSpPr>
        <dsp:cNvPr id="0" name=""/>
        <dsp:cNvSpPr/>
      </dsp:nvSpPr>
      <dsp:spPr>
        <a:xfrm>
          <a:off x="59544" y="3801482"/>
          <a:ext cx="506685" cy="50668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002F56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4283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48645" y="0"/>
            <a:ext cx="2944283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65E5F9-7C68-440D-8F93-DD9A6ECD879E}" type="datetimeFigureOut">
              <a:rPr lang="de-DE" smtClean="0"/>
              <a:t>15.11.2023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95250" y="742950"/>
            <a:ext cx="6604000" cy="3714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450" y="4705350"/>
            <a:ext cx="5435600" cy="44577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408981"/>
            <a:ext cx="2944283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48645" y="9408981"/>
            <a:ext cx="2944283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23BDED-7A90-4264-A83B-2E080B95BFE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134169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0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52" algn="l" defTabSz="91430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05" algn="l" defTabSz="91430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457" algn="l" defTabSz="91430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610" algn="l" defTabSz="91430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761" algn="l" defTabSz="91430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914" algn="l" defTabSz="91430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066" algn="l" defTabSz="91430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219" algn="l" defTabSz="91430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 mit Bild (Schlos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378800" y="612000"/>
            <a:ext cx="7307503" cy="468108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8800" y="1080000"/>
            <a:ext cx="7307503" cy="396092"/>
          </a:xfrm>
        </p:spPr>
        <p:txBody>
          <a:bodyPr/>
          <a:lstStyle>
            <a:lvl1pPr marL="0" indent="0" algn="l">
              <a:buNone/>
              <a:defRPr sz="2400">
                <a:solidFill>
                  <a:srgbClr val="003056"/>
                </a:solidFill>
              </a:defRPr>
            </a:lvl1pPr>
            <a:lvl2pPr marL="4571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Formatvorlage des Untertitelmasters durch Klicken bearbeiten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TT.MM.JJJJ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Beispiel-Fußzeile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CC166-4E39-43B8-AB91-BDD1C4C9E224}" type="slidenum">
              <a:rPr lang="de-DE" smtClean="0"/>
              <a:t>‹Nr.›</a:t>
            </a:fld>
            <a:endParaRPr lang="de-DE"/>
          </a:p>
        </p:txBody>
      </p:sp>
      <p:pic>
        <p:nvPicPr>
          <p:cNvPr id="7" name="Grafik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55" b="41150"/>
          <a:stretch/>
        </p:blipFill>
        <p:spPr>
          <a:xfrm>
            <a:off x="0" y="2178000"/>
            <a:ext cx="12193200" cy="369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0733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Ein beliebiger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TT.MM.JJJJ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Beispiel-Fußzeile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CC166-4E39-43B8-AB91-BDD1C4C9E224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74438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mit Bild (individue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378800" y="612000"/>
            <a:ext cx="7307503" cy="468108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8800" y="1080000"/>
            <a:ext cx="7307503" cy="396092"/>
          </a:xfrm>
        </p:spPr>
        <p:txBody>
          <a:bodyPr/>
          <a:lstStyle>
            <a:lvl1pPr marL="0" indent="0" algn="l">
              <a:buNone/>
              <a:defRPr sz="2400">
                <a:solidFill>
                  <a:srgbClr val="003056"/>
                </a:solidFill>
              </a:defRPr>
            </a:lvl1pPr>
            <a:lvl2pPr marL="4571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Formatvorlage des Untertitelmasters durch Klicken bearbeiten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TT.MM.JJJJ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Beispiel-Fußzeile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CC166-4E39-43B8-AB91-BDD1C4C9E224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10" name="Bildplatzhalter 2"/>
          <p:cNvSpPr>
            <a:spLocks noGrp="1"/>
          </p:cNvSpPr>
          <p:nvPr>
            <p:ph type="pic" idx="13"/>
          </p:nvPr>
        </p:nvSpPr>
        <p:spPr>
          <a:xfrm>
            <a:off x="1378800" y="2178000"/>
            <a:ext cx="9432000" cy="3690000"/>
          </a:xfrm>
        </p:spPr>
        <p:txBody>
          <a:bodyPr/>
          <a:lstStyle>
            <a:lvl1pPr marL="0" indent="0">
              <a:buNone/>
              <a:defRPr sz="3200"/>
            </a:lvl1pPr>
            <a:lvl2pPr marL="457152" indent="0">
              <a:buNone/>
              <a:defRPr sz="2800"/>
            </a:lvl2pPr>
            <a:lvl3pPr marL="914305" indent="0">
              <a:buNone/>
              <a:defRPr sz="2400"/>
            </a:lvl3pPr>
            <a:lvl4pPr marL="1371457" indent="0">
              <a:buNone/>
              <a:defRPr sz="2000"/>
            </a:lvl4pPr>
            <a:lvl5pPr marL="1828610" indent="0">
              <a:buNone/>
              <a:defRPr sz="2000"/>
            </a:lvl5pPr>
            <a:lvl6pPr marL="2285761" indent="0">
              <a:buNone/>
              <a:defRPr sz="2000"/>
            </a:lvl6pPr>
            <a:lvl7pPr marL="2742914" indent="0">
              <a:buNone/>
              <a:defRPr sz="2000"/>
            </a:lvl7pPr>
            <a:lvl8pPr marL="3200066" indent="0">
              <a:buNone/>
              <a:defRPr sz="2000"/>
            </a:lvl8pPr>
            <a:lvl9pPr marL="3657219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886629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 ohne Bild/Abschnitts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913588" y="2713213"/>
            <a:ext cx="10368000" cy="468108"/>
          </a:xfrm>
        </p:spPr>
        <p:txBody>
          <a:bodyPr/>
          <a:lstStyle>
            <a:lvl1pPr algn="ctr">
              <a:defRPr/>
            </a:lvl1pPr>
          </a:lstStyle>
          <a:p>
            <a:r>
              <a:rPr lang="de-DE" dirty="0"/>
              <a:t>Titelmasterformat durch Klicken bearbeiten</a:t>
            </a:r>
            <a:br>
              <a:rPr lang="de-DE" dirty="0"/>
            </a:b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831588" y="3569886"/>
            <a:ext cx="8532000" cy="396092"/>
          </a:xfrm>
        </p:spPr>
        <p:txBody>
          <a:bodyPr/>
          <a:lstStyle>
            <a:lvl1pPr marL="0" indent="0" algn="ctr">
              <a:buNone/>
              <a:defRPr>
                <a:solidFill>
                  <a:srgbClr val="003056"/>
                </a:solidFill>
              </a:defRPr>
            </a:lvl1pPr>
            <a:lvl2pPr marL="4571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Formatvorlage des Untertitelmasters durch Klicken bearbeiten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TT.MM.JJJJ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Beispiel-Fußzeile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CC166-4E39-43B8-AB91-BDD1C4C9E22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95196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Zwei Beliebige Inhalte (1:1) mit Überschrift (1: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378800" y="2178001"/>
            <a:ext cx="4482000" cy="3597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52" indent="0">
              <a:buNone/>
              <a:defRPr sz="2000" b="1"/>
            </a:lvl2pPr>
            <a:lvl3pPr marL="914305" indent="0">
              <a:buNone/>
              <a:defRPr sz="1800" b="1"/>
            </a:lvl3pPr>
            <a:lvl4pPr marL="1371457" indent="0">
              <a:buNone/>
              <a:defRPr sz="1600" b="1"/>
            </a:lvl4pPr>
            <a:lvl5pPr marL="1828610" indent="0">
              <a:buNone/>
              <a:defRPr sz="1600" b="1"/>
            </a:lvl5pPr>
            <a:lvl6pPr marL="2285761" indent="0">
              <a:buNone/>
              <a:defRPr sz="1600" b="1"/>
            </a:lvl6pPr>
            <a:lvl7pPr marL="2742914" indent="0">
              <a:buNone/>
              <a:defRPr sz="1600" b="1"/>
            </a:lvl7pPr>
            <a:lvl8pPr marL="3200066" indent="0">
              <a:buNone/>
              <a:defRPr sz="1600" b="1"/>
            </a:lvl8pPr>
            <a:lvl9pPr marL="3657219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1378800" y="2548067"/>
            <a:ext cx="4482000" cy="3312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332400" y="2178001"/>
            <a:ext cx="4482000" cy="3597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52" indent="0">
              <a:buNone/>
              <a:defRPr sz="2000" b="1"/>
            </a:lvl2pPr>
            <a:lvl3pPr marL="914305" indent="0">
              <a:buNone/>
              <a:defRPr sz="1800" b="1"/>
            </a:lvl3pPr>
            <a:lvl4pPr marL="1371457" indent="0">
              <a:buNone/>
              <a:defRPr sz="1600" b="1"/>
            </a:lvl4pPr>
            <a:lvl5pPr marL="1828610" indent="0">
              <a:buNone/>
              <a:defRPr sz="1600" b="1"/>
            </a:lvl5pPr>
            <a:lvl6pPr marL="2285761" indent="0">
              <a:buNone/>
              <a:defRPr sz="1600" b="1"/>
            </a:lvl6pPr>
            <a:lvl7pPr marL="2742914" indent="0">
              <a:buNone/>
              <a:defRPr sz="1600" b="1"/>
            </a:lvl7pPr>
            <a:lvl8pPr marL="3200066" indent="0">
              <a:buNone/>
              <a:defRPr sz="1600" b="1"/>
            </a:lvl8pPr>
            <a:lvl9pPr marL="3657219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332400" y="2547278"/>
            <a:ext cx="4482000" cy="3312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TT.MM.JJJJ</a:t>
            </a:r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Beispiel-Fußzeile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CC166-4E39-43B8-AB91-BDD1C4C9E22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14435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und Bild (1: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1378800" y="2178000"/>
            <a:ext cx="4482000" cy="3690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TT.MM.JJJJ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Beispiel-Fußzeile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CC166-4E39-43B8-AB91-BDD1C4C9E224}" type="slidenum">
              <a:rPr lang="de-DE" smtClean="0"/>
              <a:t>‹Nr.›</a:t>
            </a:fld>
            <a:endParaRPr lang="de-DE"/>
          </a:p>
        </p:txBody>
      </p:sp>
      <p:sp>
        <p:nvSpPr>
          <p:cNvPr id="8" name="Bildplatzhalter 2"/>
          <p:cNvSpPr>
            <a:spLocks noGrp="1"/>
          </p:cNvSpPr>
          <p:nvPr>
            <p:ph type="pic" idx="13"/>
          </p:nvPr>
        </p:nvSpPr>
        <p:spPr>
          <a:xfrm>
            <a:off x="6332400" y="2178000"/>
            <a:ext cx="4482000" cy="3690000"/>
          </a:xfrm>
        </p:spPr>
        <p:txBody>
          <a:bodyPr/>
          <a:lstStyle>
            <a:lvl1pPr marL="0" indent="0">
              <a:buNone/>
              <a:defRPr sz="3200"/>
            </a:lvl1pPr>
            <a:lvl2pPr marL="457152" indent="0">
              <a:buNone/>
              <a:defRPr sz="2800"/>
            </a:lvl2pPr>
            <a:lvl3pPr marL="914305" indent="0">
              <a:buNone/>
              <a:defRPr sz="2400"/>
            </a:lvl3pPr>
            <a:lvl4pPr marL="1371457" indent="0">
              <a:buNone/>
              <a:defRPr sz="2000"/>
            </a:lvl4pPr>
            <a:lvl5pPr marL="1828610" indent="0">
              <a:buNone/>
              <a:defRPr sz="2000"/>
            </a:lvl5pPr>
            <a:lvl6pPr marL="2285761" indent="0">
              <a:buNone/>
              <a:defRPr sz="2000"/>
            </a:lvl6pPr>
            <a:lvl7pPr marL="2742914" indent="0">
              <a:buNone/>
              <a:defRPr sz="2000"/>
            </a:lvl7pPr>
            <a:lvl8pPr marL="3200066" indent="0">
              <a:buNone/>
              <a:defRPr sz="2000"/>
            </a:lvl8pPr>
            <a:lvl9pPr marL="3657219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685980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und Bild (asymmetrisch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1378800" y="2178000"/>
            <a:ext cx="6228000" cy="3690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TT.MM.JJJJ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Beispiel-Fußzeile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CC166-4E39-43B8-AB91-BDD1C4C9E224}" type="slidenum">
              <a:rPr lang="de-DE" smtClean="0"/>
              <a:t>‹Nr.›</a:t>
            </a:fld>
            <a:endParaRPr lang="de-DE"/>
          </a:p>
        </p:txBody>
      </p:sp>
      <p:sp>
        <p:nvSpPr>
          <p:cNvPr id="8" name="Bildplatzhalter 2"/>
          <p:cNvSpPr>
            <a:spLocks noGrp="1"/>
          </p:cNvSpPr>
          <p:nvPr>
            <p:ph type="pic" idx="13"/>
          </p:nvPr>
        </p:nvSpPr>
        <p:spPr>
          <a:xfrm>
            <a:off x="8082225" y="2178000"/>
            <a:ext cx="2736000" cy="3690000"/>
          </a:xfrm>
        </p:spPr>
        <p:txBody>
          <a:bodyPr/>
          <a:lstStyle>
            <a:lvl1pPr marL="0" indent="0">
              <a:buNone/>
              <a:defRPr sz="3200"/>
            </a:lvl1pPr>
            <a:lvl2pPr marL="457152" indent="0">
              <a:buNone/>
              <a:defRPr sz="2800"/>
            </a:lvl2pPr>
            <a:lvl3pPr marL="914305" indent="0">
              <a:buNone/>
              <a:defRPr sz="2400"/>
            </a:lvl3pPr>
            <a:lvl4pPr marL="1371457" indent="0">
              <a:buNone/>
              <a:defRPr sz="2000"/>
            </a:lvl4pPr>
            <a:lvl5pPr marL="1828610" indent="0">
              <a:buNone/>
              <a:defRPr sz="2000"/>
            </a:lvl5pPr>
            <a:lvl6pPr marL="2285761" indent="0">
              <a:buNone/>
              <a:defRPr sz="2000"/>
            </a:lvl6pPr>
            <a:lvl7pPr marL="2742914" indent="0">
              <a:buNone/>
              <a:defRPr sz="2000"/>
            </a:lvl7pPr>
            <a:lvl8pPr marL="3200066" indent="0">
              <a:buNone/>
              <a:defRPr sz="2000"/>
            </a:lvl8pPr>
            <a:lvl9pPr marL="3657219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493695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1378800" y="612001"/>
            <a:ext cx="6457681" cy="124828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378800" y="2178000"/>
            <a:ext cx="9432000" cy="3690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378800" y="6314401"/>
            <a:ext cx="2845541" cy="18004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>
              <a:defRPr sz="1200">
                <a:solidFill>
                  <a:srgbClr val="003056"/>
                </a:solidFill>
              </a:defRPr>
            </a:lvl1pPr>
          </a:lstStyle>
          <a:p>
            <a:r>
              <a:rPr lang="de-DE"/>
              <a:t>TT.MM.JJJJ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378800" y="6062400"/>
            <a:ext cx="3861805" cy="18004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>
              <a:defRPr sz="1200">
                <a:solidFill>
                  <a:srgbClr val="003056"/>
                </a:solidFill>
              </a:defRPr>
            </a:lvl1pPr>
          </a:lstStyle>
          <a:p>
            <a:r>
              <a:rPr lang="de-DE" dirty="0"/>
              <a:t>Beispiel-Fußzeile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9417601" y="6314401"/>
            <a:ext cx="1406313" cy="18004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r">
              <a:defRPr sz="1200">
                <a:solidFill>
                  <a:srgbClr val="003056"/>
                </a:solidFill>
              </a:defRPr>
            </a:lvl1pPr>
          </a:lstStyle>
          <a:p>
            <a:fld id="{FC0CC166-4E39-43B8-AB91-BDD1C4C9E224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4400" y="519452"/>
            <a:ext cx="1198307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5211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1" r:id="rId3"/>
    <p:sldLayoutId id="2147483660" r:id="rId4"/>
    <p:sldLayoutId id="2147483653" r:id="rId5"/>
    <p:sldLayoutId id="2147483652" r:id="rId6"/>
    <p:sldLayoutId id="2147483662" r:id="rId7"/>
  </p:sldLayoutIdLst>
  <p:hf hdr="0"/>
  <p:txStyles>
    <p:titleStyle>
      <a:lvl1pPr algn="l" defTabSz="914305" rtl="0" eaLnBrk="1" latinLnBrk="0" hangingPunct="1">
        <a:spcBef>
          <a:spcPct val="0"/>
        </a:spcBef>
        <a:buNone/>
        <a:defRPr sz="3000" b="1" kern="1200" baseline="0">
          <a:solidFill>
            <a:srgbClr val="003056"/>
          </a:solidFill>
          <a:latin typeface="+mj-lt"/>
          <a:ea typeface="+mj-ea"/>
          <a:cs typeface="+mj-cs"/>
        </a:defRPr>
      </a:lvl1pPr>
    </p:titleStyle>
    <p:bodyStyle>
      <a:lvl1pPr marL="342864" indent="-342864" algn="l" defTabSz="914305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rgbClr val="003056"/>
          </a:solidFill>
          <a:latin typeface="+mn-lt"/>
          <a:ea typeface="+mn-ea"/>
          <a:cs typeface="+mn-cs"/>
        </a:defRPr>
      </a:lvl1pPr>
      <a:lvl2pPr marL="742873" indent="-285720" algn="l" defTabSz="914305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3056"/>
          </a:solidFill>
          <a:latin typeface="+mn-lt"/>
          <a:ea typeface="+mn-ea"/>
          <a:cs typeface="+mn-cs"/>
        </a:defRPr>
      </a:lvl2pPr>
      <a:lvl3pPr marL="1142881" indent="-228576" algn="l" defTabSz="914305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rgbClr val="003056"/>
          </a:solidFill>
          <a:latin typeface="+mn-lt"/>
          <a:ea typeface="+mn-ea"/>
          <a:cs typeface="+mn-cs"/>
        </a:defRPr>
      </a:lvl3pPr>
      <a:lvl4pPr marL="1600034" indent="-228576" algn="l" defTabSz="914305" rtl="0" eaLnBrk="1" latinLnBrk="0" hangingPunct="1">
        <a:spcBef>
          <a:spcPct val="20000"/>
        </a:spcBef>
        <a:buFont typeface="Arial" panose="020B0604020202020204" pitchFamily="34" charset="0"/>
        <a:buChar char="–"/>
        <a:defRPr sz="1600" kern="1200">
          <a:solidFill>
            <a:srgbClr val="003056"/>
          </a:solidFill>
          <a:latin typeface="+mn-lt"/>
          <a:ea typeface="+mn-ea"/>
          <a:cs typeface="+mn-cs"/>
        </a:defRPr>
      </a:lvl4pPr>
      <a:lvl5pPr marL="2057185" indent="-228576" algn="l" defTabSz="914305" rtl="0" eaLnBrk="1" latinLnBrk="0" hangingPunct="1">
        <a:spcBef>
          <a:spcPct val="20000"/>
        </a:spcBef>
        <a:buFont typeface="Arial" panose="020B0604020202020204" pitchFamily="34" charset="0"/>
        <a:buChar char="»"/>
        <a:defRPr sz="1600" kern="1200">
          <a:solidFill>
            <a:srgbClr val="003056"/>
          </a:solidFill>
          <a:latin typeface="+mn-lt"/>
          <a:ea typeface="+mn-ea"/>
          <a:cs typeface="+mn-cs"/>
        </a:defRPr>
      </a:lvl5pPr>
      <a:lvl6pPr marL="2514338" indent="-228576" algn="l" defTabSz="914305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490" indent="-228576" algn="l" defTabSz="914305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643" indent="-228576" algn="l" defTabSz="914305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795" indent="-228576" algn="l" defTabSz="914305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30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52" algn="l" defTabSz="91430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05" algn="l" defTabSz="91430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57" algn="l" defTabSz="91430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10" algn="l" defTabSz="91430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61" algn="l" defTabSz="91430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14" algn="l" defTabSz="91430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66" algn="l" defTabSz="91430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19" algn="l" defTabSz="91430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6835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mailto:erwerbungsleitung.ub@uni-mannheim.de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7.png"/><Relationship Id="rId7" Type="http://schemas.openxmlformats.org/officeDocument/2006/relationships/image" Target="../media/image3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hyperlink" Target="https://digi.bib.uni-mannheim.de/aktienfuehrer/data/index.php" TargetMode="Externa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uni-mannheim.de/news/knowledge-graphs-for-research/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fdz.bib.uni-mannheim.de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5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hyperlink" Target="https://www.dfg.de/download/pdf/foerderung/grundlagen_dfg_foerderung/forschungsdaten/forschungsdaten_checkliste_de.pdf" TargetMode="Externa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13" Type="http://schemas.openxmlformats.org/officeDocument/2006/relationships/image" Target="../media/image22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16.png"/><Relationship Id="rId12" Type="http://schemas.openxmlformats.org/officeDocument/2006/relationships/image" Target="../media/image21.sv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openxmlformats.org/officeDocument/2006/relationships/image" Target="../media/image20.png"/><Relationship Id="rId5" Type="http://schemas.openxmlformats.org/officeDocument/2006/relationships/diagramColors" Target="../diagrams/colors1.xml"/><Relationship Id="rId10" Type="http://schemas.openxmlformats.org/officeDocument/2006/relationships/image" Target="../media/image19.sv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18.png"/><Relationship Id="rId14" Type="http://schemas.openxmlformats.org/officeDocument/2006/relationships/image" Target="../media/image23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fdz.bib.uni-mannheim.de/rdmo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uni-mannheim.de/news/data-management-plan-workshop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Finding, accessing, and re-using research data</a:t>
            </a:r>
            <a:br>
              <a:rPr lang="en-US" b="1" dirty="0"/>
            </a:br>
            <a:endParaRPr lang="de-DE" dirty="0"/>
          </a:p>
        </p:txBody>
      </p:sp>
      <p:sp>
        <p:nvSpPr>
          <p:cNvPr id="8" name="Untertitel 7"/>
          <p:cNvSpPr>
            <a:spLocks noGrp="1"/>
          </p:cNvSpPr>
          <p:nvPr>
            <p:ph type="subTitle" idx="1"/>
          </p:nvPr>
        </p:nvSpPr>
        <p:spPr>
          <a:xfrm>
            <a:off x="1378800" y="1080000"/>
            <a:ext cx="7887139" cy="396092"/>
          </a:xfrm>
        </p:spPr>
        <p:txBody>
          <a:bodyPr/>
          <a:lstStyle/>
          <a:p>
            <a:r>
              <a:rPr lang="en-US" sz="2200" dirty="0"/>
              <a:t>The University of Mannheim Research Data Center and BERD@NFDI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November 2023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Dr. Irene Schumm (Head of Research Data Center)</a:t>
            </a:r>
          </a:p>
        </p:txBody>
      </p:sp>
    </p:spTree>
    <p:extLst>
      <p:ext uri="{BB962C8B-B14F-4D97-AF65-F5344CB8AC3E}">
        <p14:creationId xmlns:p14="http://schemas.microsoft.com/office/powerpoint/2010/main" val="5239791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22DE97DF-A6B8-E4D4-0ED6-3AF6712E1B09}"/>
              </a:ext>
            </a:extLst>
          </p:cNvPr>
          <p:cNvGrpSpPr/>
          <p:nvPr/>
        </p:nvGrpSpPr>
        <p:grpSpPr>
          <a:xfrm>
            <a:off x="6896546" y="2349201"/>
            <a:ext cx="4629164" cy="1034384"/>
            <a:chOff x="6896546" y="2349201"/>
            <a:chExt cx="4629164" cy="1034384"/>
          </a:xfrm>
        </p:grpSpPr>
        <p:sp>
          <p:nvSpPr>
            <p:cNvPr id="13" name="Rechteck: abgerundete Ecken 12">
              <a:extLst>
                <a:ext uri="{FF2B5EF4-FFF2-40B4-BE49-F238E27FC236}">
                  <a16:creationId xmlns:a16="http://schemas.microsoft.com/office/drawing/2014/main" id="{8E7C1779-0CBB-0BA0-A5CA-7DE75F94E3ED}"/>
                </a:ext>
              </a:extLst>
            </p:cNvPr>
            <p:cNvSpPr/>
            <p:nvPr/>
          </p:nvSpPr>
          <p:spPr>
            <a:xfrm>
              <a:off x="7132706" y="2349201"/>
              <a:ext cx="4310910" cy="1034384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200" dirty="0"/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565759A9-D787-718D-8C1F-2028331337D9}"/>
                </a:ext>
              </a:extLst>
            </p:cNvPr>
            <p:cNvSpPr txBox="1"/>
            <p:nvPr/>
          </p:nvSpPr>
          <p:spPr>
            <a:xfrm>
              <a:off x="6896546" y="2349201"/>
              <a:ext cx="462916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000" b="1" dirty="0">
                  <a:solidFill>
                    <a:srgbClr val="00224C"/>
                  </a:solidFill>
                </a:rPr>
                <a:t>Data </a:t>
              </a:r>
              <a:r>
                <a:rPr lang="de-DE" sz="2000" b="1" dirty="0" err="1">
                  <a:solidFill>
                    <a:srgbClr val="00224C"/>
                  </a:solidFill>
                </a:rPr>
                <a:t>management</a:t>
              </a:r>
              <a:r>
                <a:rPr lang="de-DE" sz="2000" b="1" dirty="0">
                  <a:solidFill>
                    <a:srgbClr val="00224C"/>
                  </a:solidFill>
                </a:rPr>
                <a:t> </a:t>
              </a:r>
              <a:r>
                <a:rPr lang="de-DE" sz="2000" b="1" dirty="0" err="1">
                  <a:solidFill>
                    <a:srgbClr val="00224C"/>
                  </a:solidFill>
                </a:rPr>
                <a:t>planning</a:t>
              </a:r>
              <a:r>
                <a:rPr lang="de-DE" sz="2000" b="1" dirty="0">
                  <a:solidFill>
                    <a:srgbClr val="00224C"/>
                  </a:solidFill>
                </a:rPr>
                <a:t> and </a:t>
              </a:r>
            </a:p>
            <a:p>
              <a:pPr algn="ctr"/>
              <a:r>
                <a:rPr lang="de-DE" sz="2000" b="1" dirty="0">
                  <a:solidFill>
                    <a:srgbClr val="00224C"/>
                  </a:solidFill>
                </a:rPr>
                <a:t>FAIR </a:t>
              </a:r>
              <a:r>
                <a:rPr lang="de-DE" sz="2000" b="1" dirty="0" err="1">
                  <a:solidFill>
                    <a:srgbClr val="00224C"/>
                  </a:solidFill>
                </a:rPr>
                <a:t>data</a:t>
              </a:r>
              <a:r>
                <a:rPr lang="de-DE" sz="2000" b="1" dirty="0">
                  <a:solidFill>
                    <a:srgbClr val="00224C"/>
                  </a:solidFill>
                </a:rPr>
                <a:t> </a:t>
              </a:r>
              <a:r>
                <a:rPr lang="de-DE" sz="2000" b="1" dirty="0" err="1">
                  <a:solidFill>
                    <a:srgbClr val="00224C"/>
                  </a:solidFill>
                </a:rPr>
                <a:t>management</a:t>
              </a:r>
              <a:r>
                <a:rPr lang="de-DE" sz="2000" b="1" dirty="0">
                  <a:solidFill>
                    <a:srgbClr val="00224C"/>
                  </a:solidFill>
                </a:rPr>
                <a:t> </a:t>
              </a:r>
            </a:p>
            <a:p>
              <a:pPr algn="ctr"/>
              <a:r>
                <a:rPr lang="de-DE" sz="2000" dirty="0">
                  <a:solidFill>
                    <a:srgbClr val="00224C"/>
                  </a:solidFill>
                </a:rPr>
                <a:t>(DMPs, </a:t>
              </a:r>
              <a:r>
                <a:rPr lang="de-DE" sz="2000" dirty="0" err="1">
                  <a:solidFill>
                    <a:srgbClr val="00224C"/>
                  </a:solidFill>
                </a:rPr>
                <a:t>funders</a:t>
              </a:r>
              <a:r>
                <a:rPr lang="de-DE" sz="2000" dirty="0">
                  <a:solidFill>
                    <a:srgbClr val="00224C"/>
                  </a:solidFill>
                </a:rPr>
                <a:t>‘ and </a:t>
              </a:r>
              <a:r>
                <a:rPr lang="de-DE" sz="2000" dirty="0" err="1">
                  <a:solidFill>
                    <a:srgbClr val="00224C"/>
                  </a:solidFill>
                </a:rPr>
                <a:t>journal</a:t>
              </a:r>
              <a:r>
                <a:rPr lang="de-DE" sz="2000" dirty="0">
                  <a:solidFill>
                    <a:srgbClr val="00224C"/>
                  </a:solidFill>
                </a:rPr>
                <a:t> </a:t>
              </a:r>
              <a:r>
                <a:rPr lang="de-DE" sz="2000" dirty="0" err="1">
                  <a:solidFill>
                    <a:srgbClr val="00224C"/>
                  </a:solidFill>
                </a:rPr>
                <a:t>guidelines</a:t>
              </a:r>
              <a:r>
                <a:rPr lang="de-DE" sz="2000" dirty="0">
                  <a:solidFill>
                    <a:srgbClr val="00224C"/>
                  </a:solidFill>
                </a:rPr>
                <a:t>)</a:t>
              </a:r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620A079B-C008-0071-0EEA-B4ACF864B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The FDZ Services </a:t>
            </a:r>
            <a:r>
              <a:rPr lang="de-DE" dirty="0" err="1"/>
              <a:t>along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Research Data Cycle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65C9EAE-21FB-F1C8-66BE-2D3C7182043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1114" y="4391731"/>
            <a:ext cx="2845541" cy="180042"/>
          </a:xfrm>
        </p:spPr>
        <p:txBody>
          <a:bodyPr/>
          <a:lstStyle/>
          <a:p>
            <a:r>
              <a:rPr lang="de-DE"/>
              <a:t>TT.MM.JJJJ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7C836E2-CD86-918C-4A69-E69DE24936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51114" y="4139730"/>
            <a:ext cx="3861805" cy="180042"/>
          </a:xfrm>
        </p:spPr>
        <p:txBody>
          <a:bodyPr/>
          <a:lstStyle/>
          <a:p>
            <a:r>
              <a:rPr lang="de-DE"/>
              <a:t>Beispiel-Fußzeile</a:t>
            </a:r>
            <a:endParaRPr lang="de-DE" dirty="0"/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80F3C56F-3A4D-7157-279F-6655AC4CAD7E}"/>
              </a:ext>
            </a:extLst>
          </p:cNvPr>
          <p:cNvSpPr/>
          <p:nvPr/>
        </p:nvSpPr>
        <p:spPr>
          <a:xfrm>
            <a:off x="529012" y="2450962"/>
            <a:ext cx="4354310" cy="106025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200"/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FBD045DE-70BB-9748-E31C-1FEE261C2696}"/>
              </a:ext>
            </a:extLst>
          </p:cNvPr>
          <p:cNvSpPr txBox="1"/>
          <p:nvPr/>
        </p:nvSpPr>
        <p:spPr>
          <a:xfrm>
            <a:off x="600923" y="2473259"/>
            <a:ext cx="42371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b="1" dirty="0">
                <a:solidFill>
                  <a:srgbClr val="00224C"/>
                </a:solidFill>
              </a:rPr>
              <a:t>Data </a:t>
            </a:r>
            <a:r>
              <a:rPr lang="de-DE" sz="2000" b="1" dirty="0" err="1">
                <a:solidFill>
                  <a:srgbClr val="00224C"/>
                </a:solidFill>
              </a:rPr>
              <a:t>archiving</a:t>
            </a:r>
            <a:r>
              <a:rPr lang="de-DE" sz="2000" b="1" dirty="0">
                <a:solidFill>
                  <a:srgbClr val="00224C"/>
                </a:solidFill>
              </a:rPr>
              <a:t>, </a:t>
            </a:r>
            <a:r>
              <a:rPr lang="de-DE" sz="2000" b="1" dirty="0" err="1">
                <a:solidFill>
                  <a:srgbClr val="00224C"/>
                </a:solidFill>
              </a:rPr>
              <a:t>sharing</a:t>
            </a:r>
            <a:r>
              <a:rPr lang="de-DE" sz="2000" b="1" dirty="0">
                <a:solidFill>
                  <a:srgbClr val="00224C"/>
                </a:solidFill>
              </a:rPr>
              <a:t>, </a:t>
            </a:r>
            <a:r>
              <a:rPr lang="de-DE" sz="2000" b="1" dirty="0" err="1">
                <a:solidFill>
                  <a:srgbClr val="00224C"/>
                </a:solidFill>
              </a:rPr>
              <a:t>publishing</a:t>
            </a:r>
            <a:r>
              <a:rPr lang="de-DE" sz="2000" b="1" dirty="0">
                <a:solidFill>
                  <a:srgbClr val="00224C"/>
                </a:solidFill>
              </a:rPr>
              <a:t> </a:t>
            </a:r>
          </a:p>
          <a:p>
            <a:pPr algn="ctr"/>
            <a:r>
              <a:rPr lang="de-DE" sz="2000" dirty="0">
                <a:solidFill>
                  <a:srgbClr val="00224C"/>
                </a:solidFill>
              </a:rPr>
              <a:t>(MADATA, </a:t>
            </a:r>
            <a:r>
              <a:rPr lang="de-DE" sz="2000" dirty="0" err="1">
                <a:solidFill>
                  <a:srgbClr val="00224C"/>
                </a:solidFill>
              </a:rPr>
              <a:t>MAObjects</a:t>
            </a:r>
            <a:r>
              <a:rPr lang="de-DE" sz="2000" dirty="0">
                <a:solidFill>
                  <a:srgbClr val="00224C"/>
                </a:solidFill>
              </a:rPr>
              <a:t>, </a:t>
            </a:r>
            <a:r>
              <a:rPr lang="de-DE" sz="2000" dirty="0" err="1">
                <a:solidFill>
                  <a:srgbClr val="00224C"/>
                </a:solidFill>
              </a:rPr>
              <a:t>other</a:t>
            </a:r>
            <a:r>
              <a:rPr lang="de-DE" sz="2000" dirty="0">
                <a:solidFill>
                  <a:srgbClr val="00224C"/>
                </a:solidFill>
              </a:rPr>
              <a:t> </a:t>
            </a:r>
            <a:r>
              <a:rPr lang="de-DE" sz="2000" dirty="0" err="1">
                <a:solidFill>
                  <a:srgbClr val="00224C"/>
                </a:solidFill>
              </a:rPr>
              <a:t>repositories</a:t>
            </a:r>
            <a:r>
              <a:rPr lang="de-DE" sz="2000" dirty="0">
                <a:solidFill>
                  <a:srgbClr val="00224C"/>
                </a:solidFill>
              </a:rPr>
              <a:t>, </a:t>
            </a:r>
            <a:r>
              <a:rPr lang="de-DE" sz="2000" dirty="0" err="1">
                <a:solidFill>
                  <a:srgbClr val="00224C"/>
                </a:solidFill>
              </a:rPr>
              <a:t>safe</a:t>
            </a:r>
            <a:r>
              <a:rPr lang="de-DE" sz="2000" dirty="0">
                <a:solidFill>
                  <a:srgbClr val="00224C"/>
                </a:solidFill>
              </a:rPr>
              <a:t> </a:t>
            </a:r>
            <a:r>
              <a:rPr lang="de-DE" sz="2000" dirty="0" err="1">
                <a:solidFill>
                  <a:srgbClr val="00224C"/>
                </a:solidFill>
              </a:rPr>
              <a:t>room</a:t>
            </a:r>
            <a:r>
              <a:rPr lang="de-DE" sz="2000" dirty="0">
                <a:solidFill>
                  <a:srgbClr val="00224C"/>
                </a:solidFill>
              </a:rPr>
              <a:t>)</a:t>
            </a:r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D2DE8FC8-CA38-E84E-39D4-EA78FA4D171F}"/>
              </a:ext>
            </a:extLst>
          </p:cNvPr>
          <p:cNvSpPr/>
          <p:nvPr/>
        </p:nvSpPr>
        <p:spPr>
          <a:xfrm>
            <a:off x="471329" y="3914024"/>
            <a:ext cx="4001731" cy="106025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20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D0CE76D-CE6E-4FE2-4DB2-091B5DCAE77D}"/>
              </a:ext>
            </a:extLst>
          </p:cNvPr>
          <p:cNvSpPr txBox="1"/>
          <p:nvPr/>
        </p:nvSpPr>
        <p:spPr>
          <a:xfrm>
            <a:off x="529012" y="3958619"/>
            <a:ext cx="394404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b="1" dirty="0">
                <a:solidFill>
                  <a:srgbClr val="00224C"/>
                </a:solidFill>
              </a:rPr>
              <a:t>Data </a:t>
            </a:r>
            <a:r>
              <a:rPr lang="de-DE" sz="2000" b="1" dirty="0" err="1">
                <a:solidFill>
                  <a:srgbClr val="00224C"/>
                </a:solidFill>
              </a:rPr>
              <a:t>cleaning</a:t>
            </a:r>
            <a:r>
              <a:rPr lang="de-DE" sz="2000" b="1" dirty="0">
                <a:solidFill>
                  <a:srgbClr val="00224C"/>
                </a:solidFill>
              </a:rPr>
              <a:t>, </a:t>
            </a:r>
            <a:r>
              <a:rPr lang="de-DE" sz="2000" b="1" dirty="0" err="1">
                <a:solidFill>
                  <a:srgbClr val="00224C"/>
                </a:solidFill>
              </a:rPr>
              <a:t>structuring</a:t>
            </a:r>
            <a:r>
              <a:rPr lang="de-DE" sz="2000" b="1" dirty="0">
                <a:solidFill>
                  <a:srgbClr val="00224C"/>
                </a:solidFill>
              </a:rPr>
              <a:t>, and </a:t>
            </a:r>
            <a:r>
              <a:rPr lang="de-DE" sz="2000" b="1" dirty="0" err="1">
                <a:solidFill>
                  <a:srgbClr val="00224C"/>
                </a:solidFill>
              </a:rPr>
              <a:t>linking</a:t>
            </a:r>
            <a:r>
              <a:rPr lang="de-DE" sz="2000" b="1" dirty="0">
                <a:solidFill>
                  <a:srgbClr val="00224C"/>
                </a:solidFill>
              </a:rPr>
              <a:t> </a:t>
            </a:r>
          </a:p>
          <a:p>
            <a:pPr algn="ctr"/>
            <a:r>
              <a:rPr lang="de-DE" sz="2000" dirty="0">
                <a:solidFill>
                  <a:srgbClr val="00224C"/>
                </a:solidFill>
              </a:rPr>
              <a:t>(</a:t>
            </a:r>
            <a:r>
              <a:rPr lang="de-DE" sz="2000" dirty="0" err="1">
                <a:solidFill>
                  <a:srgbClr val="00224C"/>
                </a:solidFill>
              </a:rPr>
              <a:t>OpenRefine</a:t>
            </a:r>
            <a:r>
              <a:rPr lang="de-DE" sz="2000" dirty="0">
                <a:solidFill>
                  <a:srgbClr val="00224C"/>
                </a:solidFill>
              </a:rPr>
              <a:t>, </a:t>
            </a:r>
            <a:r>
              <a:rPr lang="de-DE" sz="2000" dirty="0" err="1">
                <a:solidFill>
                  <a:srgbClr val="00224C"/>
                </a:solidFill>
              </a:rPr>
              <a:t>knowledge</a:t>
            </a:r>
            <a:r>
              <a:rPr lang="de-DE" sz="2000" dirty="0">
                <a:solidFill>
                  <a:srgbClr val="00224C"/>
                </a:solidFill>
              </a:rPr>
              <a:t> </a:t>
            </a:r>
            <a:r>
              <a:rPr lang="de-DE" sz="2000" dirty="0" err="1">
                <a:solidFill>
                  <a:srgbClr val="00224C"/>
                </a:solidFill>
              </a:rPr>
              <a:t>graphs</a:t>
            </a:r>
            <a:r>
              <a:rPr lang="de-DE" sz="2000" dirty="0">
                <a:solidFill>
                  <a:srgbClr val="00224C"/>
                </a:solidFill>
              </a:rPr>
              <a:t>)</a:t>
            </a:r>
          </a:p>
        </p:txBody>
      </p:sp>
      <p:sp>
        <p:nvSpPr>
          <p:cNvPr id="28" name="Foliennummernplatzhalter 5">
            <a:extLst>
              <a:ext uri="{FF2B5EF4-FFF2-40B4-BE49-F238E27FC236}">
                <a16:creationId xmlns:a16="http://schemas.microsoft.com/office/drawing/2014/main" id="{14D02ECA-A913-6018-33D6-335413919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17601" y="6314401"/>
            <a:ext cx="1406313" cy="180042"/>
          </a:xfrm>
        </p:spPr>
        <p:txBody>
          <a:bodyPr/>
          <a:lstStyle/>
          <a:p>
            <a:fld id="{FC0CC166-4E39-43B8-AB91-BDD1C4C9E224}" type="slidenum">
              <a:rPr lang="de-DE" smtClean="0"/>
              <a:t>10</a:t>
            </a:fld>
            <a:endParaRPr lang="de-DE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4ADEDDDC-00A9-70D9-4665-93F99FF85CB8}"/>
              </a:ext>
            </a:extLst>
          </p:cNvPr>
          <p:cNvSpPr/>
          <p:nvPr/>
        </p:nvSpPr>
        <p:spPr>
          <a:xfrm>
            <a:off x="208551" y="1931561"/>
            <a:ext cx="11881320" cy="3918323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1F08EE54-C318-B67A-EF2E-660359932613}"/>
              </a:ext>
            </a:extLst>
          </p:cNvPr>
          <p:cNvSpPr txBox="1"/>
          <p:nvPr/>
        </p:nvSpPr>
        <p:spPr>
          <a:xfrm>
            <a:off x="4607213" y="3096445"/>
            <a:ext cx="252994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000" dirty="0" err="1">
                <a:solidFill>
                  <a:schemeClr val="bg1"/>
                </a:solidFill>
              </a:rPr>
              <a:t>trainings</a:t>
            </a:r>
            <a:r>
              <a:rPr lang="de-DE" sz="3000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8" name="Grafik 7" descr="Klassenzimmer mit einfarbiger Füllung">
            <a:extLst>
              <a:ext uri="{FF2B5EF4-FFF2-40B4-BE49-F238E27FC236}">
                <a16:creationId xmlns:a16="http://schemas.microsoft.com/office/drawing/2014/main" id="{0E08E7C7-944F-EDD2-8C35-38373315D2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51648" y="3198525"/>
            <a:ext cx="445783" cy="445783"/>
          </a:xfrm>
          <a:prstGeom prst="rect">
            <a:avLst/>
          </a:prstGeom>
        </p:spPr>
      </p:pic>
      <p:sp>
        <p:nvSpPr>
          <p:cNvPr id="9" name="Ellipse 8">
            <a:extLst>
              <a:ext uri="{FF2B5EF4-FFF2-40B4-BE49-F238E27FC236}">
                <a16:creationId xmlns:a16="http://schemas.microsoft.com/office/drawing/2014/main" id="{75247C72-A118-C977-5AF4-D53D0ADD1B21}"/>
              </a:ext>
            </a:extLst>
          </p:cNvPr>
          <p:cNvSpPr/>
          <p:nvPr/>
        </p:nvSpPr>
        <p:spPr>
          <a:xfrm>
            <a:off x="4114309" y="2873236"/>
            <a:ext cx="3870470" cy="2477223"/>
          </a:xfrm>
          <a:prstGeom prst="ellipse">
            <a:avLst/>
          </a:prstGeom>
          <a:solidFill>
            <a:srgbClr val="002F56"/>
          </a:solidFill>
          <a:ln>
            <a:solidFill>
              <a:srgbClr val="002F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" name="Grafik 9" descr="Schlägel und Eisen mit einfarbiger Füllung">
            <a:extLst>
              <a:ext uri="{FF2B5EF4-FFF2-40B4-BE49-F238E27FC236}">
                <a16:creationId xmlns:a16="http://schemas.microsoft.com/office/drawing/2014/main" id="{6AE6C5F8-6F7E-B8CB-D047-EF5924D8A1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38453" y="3973336"/>
            <a:ext cx="497839" cy="497839"/>
          </a:xfrm>
          <a:prstGeom prst="rect">
            <a:avLst/>
          </a:prstGeom>
        </p:spPr>
      </p:pic>
      <p:pic>
        <p:nvPicPr>
          <p:cNvPr id="11" name="Grafik 10" descr="Informationen mit einfarbiger Füllung">
            <a:extLst>
              <a:ext uri="{FF2B5EF4-FFF2-40B4-BE49-F238E27FC236}">
                <a16:creationId xmlns:a16="http://schemas.microsoft.com/office/drawing/2014/main" id="{5883FF8A-B66C-D7CF-A023-77A4BBB1D3E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554937" y="4578040"/>
            <a:ext cx="497839" cy="458477"/>
          </a:xfrm>
          <a:prstGeom prst="rect">
            <a:avLst/>
          </a:prstGeom>
        </p:spPr>
      </p:pic>
      <p:sp>
        <p:nvSpPr>
          <p:cNvPr id="20" name="Textfeld 19">
            <a:extLst>
              <a:ext uri="{FF2B5EF4-FFF2-40B4-BE49-F238E27FC236}">
                <a16:creationId xmlns:a16="http://schemas.microsoft.com/office/drawing/2014/main" id="{59003C1C-F2E4-8DD3-8F8D-725CFE34E523}"/>
              </a:ext>
            </a:extLst>
          </p:cNvPr>
          <p:cNvSpPr txBox="1"/>
          <p:nvPr/>
        </p:nvSpPr>
        <p:spPr>
          <a:xfrm>
            <a:off x="5601063" y="3947152"/>
            <a:ext cx="1096296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3000" dirty="0" err="1">
                <a:solidFill>
                  <a:schemeClr val="bg1"/>
                </a:solidFill>
              </a:rPr>
              <a:t>tools</a:t>
            </a:r>
            <a:endParaRPr lang="de-DE" sz="3000" dirty="0">
              <a:solidFill>
                <a:schemeClr val="bg1"/>
              </a:solidFill>
            </a:endParaRP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279C132B-0840-49E8-16B0-5D52AED9F010}"/>
              </a:ext>
            </a:extLst>
          </p:cNvPr>
          <p:cNvSpPr txBox="1"/>
          <p:nvPr/>
        </p:nvSpPr>
        <p:spPr>
          <a:xfrm>
            <a:off x="4922201" y="4533645"/>
            <a:ext cx="1920703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3000" dirty="0">
                <a:solidFill>
                  <a:schemeClr val="bg1"/>
                </a:solidFill>
              </a:rPr>
              <a:t>support </a:t>
            </a:r>
            <a:endParaRPr lang="de-DE" sz="3000" dirty="0"/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D4F47A8E-7BB3-534B-AE2A-08337A0FFA0E}"/>
              </a:ext>
            </a:extLst>
          </p:cNvPr>
          <p:cNvSpPr txBox="1"/>
          <p:nvPr/>
        </p:nvSpPr>
        <p:spPr>
          <a:xfrm>
            <a:off x="4496125" y="3342786"/>
            <a:ext cx="252994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000" dirty="0" err="1">
                <a:solidFill>
                  <a:schemeClr val="bg1"/>
                </a:solidFill>
              </a:rPr>
              <a:t>trainings</a:t>
            </a:r>
            <a:r>
              <a:rPr lang="de-DE" sz="3000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27" name="Grafik 26" descr="Klassenzimmer mit einfarbiger Füllung">
            <a:extLst>
              <a:ext uri="{FF2B5EF4-FFF2-40B4-BE49-F238E27FC236}">
                <a16:creationId xmlns:a16="http://schemas.microsoft.com/office/drawing/2014/main" id="{C20E16A3-BBE5-D432-58E8-D44910865D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62066" y="3421416"/>
            <a:ext cx="445783" cy="445783"/>
          </a:xfrm>
          <a:prstGeom prst="rect">
            <a:avLst/>
          </a:prstGeom>
        </p:spPr>
      </p:pic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048F251C-0CDE-3FB9-95BF-E9B576254B81}"/>
              </a:ext>
            </a:extLst>
          </p:cNvPr>
          <p:cNvGrpSpPr/>
          <p:nvPr/>
        </p:nvGrpSpPr>
        <p:grpSpPr>
          <a:xfrm>
            <a:off x="3244171" y="5288993"/>
            <a:ext cx="4354309" cy="733089"/>
            <a:chOff x="3244171" y="5288993"/>
            <a:chExt cx="4354309" cy="733089"/>
          </a:xfrm>
        </p:grpSpPr>
        <p:sp>
          <p:nvSpPr>
            <p:cNvPr id="24" name="Rechteck: abgerundete Ecken 23">
              <a:extLst>
                <a:ext uri="{FF2B5EF4-FFF2-40B4-BE49-F238E27FC236}">
                  <a16:creationId xmlns:a16="http://schemas.microsoft.com/office/drawing/2014/main" id="{4EED1D33-9DDC-23E4-6D00-DA06D1DEB4D3}"/>
                </a:ext>
              </a:extLst>
            </p:cNvPr>
            <p:cNvSpPr/>
            <p:nvPr/>
          </p:nvSpPr>
          <p:spPr>
            <a:xfrm>
              <a:off x="3709946" y="5288993"/>
              <a:ext cx="3422760" cy="733089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200" dirty="0"/>
            </a:p>
          </p:txBody>
        </p:sp>
        <p:sp>
          <p:nvSpPr>
            <p:cNvPr id="25" name="Textfeld 24">
              <a:extLst>
                <a:ext uri="{FF2B5EF4-FFF2-40B4-BE49-F238E27FC236}">
                  <a16:creationId xmlns:a16="http://schemas.microsoft.com/office/drawing/2014/main" id="{B6EFEC1F-78E4-1F99-E9DD-06415C149E2F}"/>
                </a:ext>
              </a:extLst>
            </p:cNvPr>
            <p:cNvSpPr txBox="1"/>
            <p:nvPr/>
          </p:nvSpPr>
          <p:spPr>
            <a:xfrm>
              <a:off x="3244171" y="5307354"/>
              <a:ext cx="435430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000" b="1" dirty="0">
                  <a:solidFill>
                    <a:srgbClr val="00224C"/>
                  </a:solidFill>
                </a:rPr>
                <a:t>Data </a:t>
              </a:r>
              <a:r>
                <a:rPr lang="de-DE" sz="2000" b="1" dirty="0" err="1">
                  <a:solidFill>
                    <a:srgbClr val="00224C"/>
                  </a:solidFill>
                </a:rPr>
                <a:t>offerings</a:t>
              </a:r>
              <a:r>
                <a:rPr lang="de-DE" sz="2000" b="1" dirty="0">
                  <a:solidFill>
                    <a:srgbClr val="00224C"/>
                  </a:solidFill>
                </a:rPr>
                <a:t> </a:t>
              </a:r>
              <a:r>
                <a:rPr lang="de-DE" sz="2000" b="1" dirty="0" err="1">
                  <a:solidFill>
                    <a:srgbClr val="00224C"/>
                  </a:solidFill>
                </a:rPr>
                <a:t>by</a:t>
              </a:r>
              <a:r>
                <a:rPr lang="de-DE" sz="2000" b="1" dirty="0">
                  <a:solidFill>
                    <a:srgbClr val="00224C"/>
                  </a:solidFill>
                </a:rPr>
                <a:t> FDZ</a:t>
              </a:r>
            </a:p>
            <a:p>
              <a:pPr algn="ctr"/>
              <a:r>
                <a:rPr lang="de-DE" sz="2000" dirty="0">
                  <a:solidFill>
                    <a:srgbClr val="00224C"/>
                  </a:solidFill>
                </a:rPr>
                <a:t>(Aktienführer, Reichsanzeiger)</a:t>
              </a:r>
            </a:p>
          </p:txBody>
        </p:sp>
      </p:grp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523F7B9C-961A-9663-9687-1A424370700D}"/>
              </a:ext>
            </a:extLst>
          </p:cNvPr>
          <p:cNvGrpSpPr/>
          <p:nvPr/>
        </p:nvGrpSpPr>
        <p:grpSpPr>
          <a:xfrm>
            <a:off x="7195293" y="4181925"/>
            <a:ext cx="5047150" cy="1054158"/>
            <a:chOff x="7195293" y="4181925"/>
            <a:chExt cx="5047150" cy="1054158"/>
          </a:xfrm>
        </p:grpSpPr>
        <p:sp>
          <p:nvSpPr>
            <p:cNvPr id="14" name="Rechteck: abgerundete Ecken 13">
              <a:extLst>
                <a:ext uri="{FF2B5EF4-FFF2-40B4-BE49-F238E27FC236}">
                  <a16:creationId xmlns:a16="http://schemas.microsoft.com/office/drawing/2014/main" id="{1AD1425D-259B-2E9B-6A52-D99BA8111526}"/>
                </a:ext>
              </a:extLst>
            </p:cNvPr>
            <p:cNvSpPr/>
            <p:nvPr/>
          </p:nvSpPr>
          <p:spPr>
            <a:xfrm>
              <a:off x="7384368" y="4181925"/>
              <a:ext cx="4629164" cy="1023123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200"/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39493713-CBB8-E7E1-1C84-19B40A98BE31}"/>
                </a:ext>
              </a:extLst>
            </p:cNvPr>
            <p:cNvSpPr txBox="1"/>
            <p:nvPr/>
          </p:nvSpPr>
          <p:spPr>
            <a:xfrm>
              <a:off x="7195293" y="4220420"/>
              <a:ext cx="504715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000" b="1" dirty="0">
                  <a:solidFill>
                    <a:srgbClr val="00224C"/>
                  </a:solidFill>
                </a:rPr>
                <a:t>Data </a:t>
              </a:r>
              <a:r>
                <a:rPr lang="de-DE" sz="2000" b="1" dirty="0" err="1">
                  <a:solidFill>
                    <a:srgbClr val="00224C"/>
                  </a:solidFill>
                </a:rPr>
                <a:t>acquisition</a:t>
              </a:r>
              <a:r>
                <a:rPr lang="de-DE" sz="2000" b="1" dirty="0">
                  <a:solidFill>
                    <a:srgbClr val="00224C"/>
                  </a:solidFill>
                </a:rPr>
                <a:t> and </a:t>
              </a:r>
              <a:r>
                <a:rPr lang="de-DE" sz="2000" b="1" dirty="0" err="1">
                  <a:solidFill>
                    <a:srgbClr val="00224C"/>
                  </a:solidFill>
                </a:rPr>
                <a:t>collection</a:t>
              </a:r>
              <a:r>
                <a:rPr lang="de-DE" sz="2000" b="1" dirty="0">
                  <a:solidFill>
                    <a:srgbClr val="00224C"/>
                  </a:solidFill>
                </a:rPr>
                <a:t> </a:t>
              </a:r>
              <a:r>
                <a:rPr lang="de-DE" sz="2000" dirty="0">
                  <a:solidFill>
                    <a:srgbClr val="00224C"/>
                  </a:solidFill>
                </a:rPr>
                <a:t>(</a:t>
              </a:r>
              <a:r>
                <a:rPr lang="de-DE" sz="2000" dirty="0" err="1">
                  <a:solidFill>
                    <a:srgbClr val="00224C"/>
                  </a:solidFill>
                </a:rPr>
                <a:t>licenses&amp;legal</a:t>
              </a:r>
              <a:r>
                <a:rPr lang="de-DE" sz="2000" dirty="0">
                  <a:solidFill>
                    <a:srgbClr val="00224C"/>
                  </a:solidFill>
                </a:rPr>
                <a:t>, </a:t>
              </a:r>
              <a:r>
                <a:rPr lang="de-DE" sz="2000" dirty="0" err="1">
                  <a:solidFill>
                    <a:srgbClr val="00224C"/>
                  </a:solidFill>
                </a:rPr>
                <a:t>harvesting</a:t>
              </a:r>
              <a:r>
                <a:rPr lang="de-DE" sz="2000" dirty="0">
                  <a:solidFill>
                    <a:srgbClr val="00224C"/>
                  </a:solidFill>
                </a:rPr>
                <a:t>, </a:t>
              </a:r>
              <a:r>
                <a:rPr lang="de-DE" sz="2000" dirty="0" err="1">
                  <a:solidFill>
                    <a:srgbClr val="00224C"/>
                  </a:solidFill>
                </a:rPr>
                <a:t>scraping</a:t>
              </a:r>
              <a:r>
                <a:rPr lang="de-DE" sz="2000" dirty="0">
                  <a:solidFill>
                    <a:srgbClr val="00224C"/>
                  </a:solidFill>
                </a:rPr>
                <a:t>, OCR, German Internet Panel / GIP)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175465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9C5C0A5-CEB9-6F6F-6464-7563A76FF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 Acquisition and Collection: </a:t>
            </a:r>
            <a:br>
              <a:rPr lang="de-DE" dirty="0"/>
            </a:br>
            <a:r>
              <a:rPr lang="de-DE" b="0" dirty="0"/>
              <a:t>Data Licensing Service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2130483-6B1A-C4CD-677E-099E7F7439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2200" dirty="0"/>
              <a:t>The Library </a:t>
            </a:r>
            <a:r>
              <a:rPr lang="de-DE" sz="2200" dirty="0" err="1"/>
              <a:t>negotiates</a:t>
            </a:r>
            <a:r>
              <a:rPr lang="de-DE" sz="2200" dirty="0"/>
              <a:t> and </a:t>
            </a:r>
            <a:r>
              <a:rPr lang="de-DE" sz="2200" dirty="0" err="1"/>
              <a:t>concludes</a:t>
            </a:r>
            <a:r>
              <a:rPr lang="de-DE" sz="2200" dirty="0"/>
              <a:t> </a:t>
            </a:r>
            <a:r>
              <a:rPr lang="de-DE" sz="2200" dirty="0" err="1"/>
              <a:t>license</a:t>
            </a:r>
            <a:r>
              <a:rPr lang="de-DE" sz="2200" dirty="0"/>
              <a:t> </a:t>
            </a:r>
            <a:r>
              <a:rPr lang="de-DE" sz="2200" dirty="0" err="1"/>
              <a:t>agreements</a:t>
            </a:r>
            <a:r>
              <a:rPr lang="de-DE" sz="2200" dirty="0"/>
              <a:t> for </a:t>
            </a:r>
            <a:r>
              <a:rPr lang="de-DE" sz="2200" dirty="0" err="1"/>
              <a:t>fee-based</a:t>
            </a:r>
            <a:r>
              <a:rPr lang="de-DE" sz="2200" dirty="0"/>
              <a:t> </a:t>
            </a:r>
            <a:r>
              <a:rPr lang="de-DE" sz="2200" dirty="0" err="1"/>
              <a:t>secondary</a:t>
            </a:r>
            <a:r>
              <a:rPr lang="de-DE" sz="2200" dirty="0"/>
              <a:t> </a:t>
            </a:r>
            <a:r>
              <a:rPr lang="de-DE" sz="2200" dirty="0" err="1"/>
              <a:t>data</a:t>
            </a:r>
            <a:r>
              <a:rPr lang="de-DE" sz="2200" dirty="0"/>
              <a:t> </a:t>
            </a:r>
            <a:r>
              <a:rPr lang="de-DE" sz="2200" dirty="0" err="1"/>
              <a:t>sources</a:t>
            </a:r>
            <a:r>
              <a:rPr lang="de-DE" sz="2200" dirty="0"/>
              <a:t> (e.g. </a:t>
            </a:r>
            <a:r>
              <a:rPr lang="de-DE" sz="2200" dirty="0" err="1"/>
              <a:t>from</a:t>
            </a:r>
            <a:r>
              <a:rPr lang="de-DE" sz="2200" dirty="0"/>
              <a:t> </a:t>
            </a:r>
            <a:r>
              <a:rPr lang="de-DE" sz="2200" dirty="0" err="1"/>
              <a:t>other</a:t>
            </a:r>
            <a:r>
              <a:rPr lang="de-DE" sz="2200" dirty="0"/>
              <a:t> </a:t>
            </a:r>
            <a:r>
              <a:rPr lang="de-DE" sz="2200" dirty="0" err="1"/>
              <a:t>research</a:t>
            </a:r>
            <a:r>
              <a:rPr lang="de-DE" sz="2200" dirty="0"/>
              <a:t> </a:t>
            </a:r>
            <a:r>
              <a:rPr lang="de-DE" sz="2200" dirty="0" err="1"/>
              <a:t>data</a:t>
            </a:r>
            <a:r>
              <a:rPr lang="de-DE" sz="2200" dirty="0"/>
              <a:t> </a:t>
            </a:r>
            <a:r>
              <a:rPr lang="de-DE" sz="2200" dirty="0" err="1"/>
              <a:t>centers</a:t>
            </a:r>
            <a:r>
              <a:rPr lang="de-DE" sz="2200" dirty="0"/>
              <a:t>, </a:t>
            </a:r>
            <a:r>
              <a:rPr lang="de-DE" sz="2200" dirty="0" err="1"/>
              <a:t>commercial</a:t>
            </a:r>
            <a:r>
              <a:rPr lang="de-DE" sz="2200" dirty="0"/>
              <a:t> </a:t>
            </a:r>
            <a:r>
              <a:rPr lang="de-DE" sz="2200" dirty="0" err="1"/>
              <a:t>data</a:t>
            </a:r>
            <a:r>
              <a:rPr lang="de-DE" sz="2200" dirty="0"/>
              <a:t> </a:t>
            </a:r>
            <a:r>
              <a:rPr lang="de-DE" sz="2200" dirty="0" err="1"/>
              <a:t>vendors</a:t>
            </a:r>
            <a:r>
              <a:rPr lang="de-DE" sz="2200" dirty="0"/>
              <a:t>)</a:t>
            </a:r>
          </a:p>
          <a:p>
            <a:r>
              <a:rPr lang="de-DE" sz="2200" dirty="0"/>
              <a:t>Contact: </a:t>
            </a:r>
            <a:r>
              <a:rPr lang="de-DE" sz="2200" dirty="0">
                <a:solidFill>
                  <a:srgbClr val="002F56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erwerbungsleitung.ub@uni-mannheim.de</a:t>
            </a:r>
            <a:endParaRPr lang="de-DE" sz="2200" dirty="0">
              <a:solidFill>
                <a:srgbClr val="002F56"/>
              </a:solidFill>
            </a:endParaRPr>
          </a:p>
          <a:p>
            <a:endParaRPr lang="de-DE" sz="2200" dirty="0">
              <a:solidFill>
                <a:srgbClr val="002F56"/>
              </a:solidFill>
            </a:endParaRPr>
          </a:p>
          <a:p>
            <a:r>
              <a:rPr lang="de-DE" sz="2200" dirty="0">
                <a:solidFill>
                  <a:srgbClr val="002F56"/>
                </a:solidFill>
              </a:rPr>
              <a:t>Coming </a:t>
            </a:r>
            <a:r>
              <a:rPr lang="de-DE" sz="2200" dirty="0" err="1">
                <a:solidFill>
                  <a:srgbClr val="002F56"/>
                </a:solidFill>
              </a:rPr>
              <a:t>soon</a:t>
            </a:r>
            <a:r>
              <a:rPr lang="de-DE" sz="2200" dirty="0">
                <a:solidFill>
                  <a:srgbClr val="002F56"/>
                </a:solidFill>
              </a:rPr>
              <a:t>: </a:t>
            </a:r>
            <a:r>
              <a:rPr lang="de-DE" sz="2200" dirty="0" err="1">
                <a:solidFill>
                  <a:srgbClr val="002F56"/>
                </a:solidFill>
              </a:rPr>
              <a:t>data</a:t>
            </a:r>
            <a:r>
              <a:rPr lang="de-DE" sz="2200" dirty="0">
                <a:solidFill>
                  <a:srgbClr val="002F56"/>
                </a:solidFill>
              </a:rPr>
              <a:t> </a:t>
            </a:r>
            <a:r>
              <a:rPr lang="de-DE" sz="2200" dirty="0" err="1">
                <a:solidFill>
                  <a:srgbClr val="002F56"/>
                </a:solidFill>
              </a:rPr>
              <a:t>catalog</a:t>
            </a:r>
            <a:r>
              <a:rPr lang="de-DE" sz="2200" dirty="0">
                <a:solidFill>
                  <a:srgbClr val="002F56"/>
                </a:solidFill>
              </a:rPr>
              <a:t> </a:t>
            </a:r>
            <a:r>
              <a:rPr lang="de-DE" sz="2200" dirty="0" err="1">
                <a:solidFill>
                  <a:srgbClr val="002F56"/>
                </a:solidFill>
              </a:rPr>
              <a:t>with</a:t>
            </a:r>
            <a:r>
              <a:rPr lang="de-DE" sz="2200" dirty="0">
                <a:solidFill>
                  <a:srgbClr val="002F56"/>
                </a:solidFill>
              </a:rPr>
              <a:t> an </a:t>
            </a:r>
            <a:r>
              <a:rPr lang="de-DE" sz="2200" dirty="0" err="1">
                <a:solidFill>
                  <a:srgbClr val="002F56"/>
                </a:solidFill>
              </a:rPr>
              <a:t>overview</a:t>
            </a:r>
            <a:r>
              <a:rPr lang="de-DE" sz="2200" dirty="0">
                <a:solidFill>
                  <a:srgbClr val="002F56"/>
                </a:solidFill>
              </a:rPr>
              <a:t> of </a:t>
            </a:r>
            <a:r>
              <a:rPr lang="de-DE" sz="2200" dirty="0" err="1">
                <a:solidFill>
                  <a:srgbClr val="002F56"/>
                </a:solidFill>
              </a:rPr>
              <a:t>licenses</a:t>
            </a:r>
            <a:r>
              <a:rPr lang="de-DE" sz="2200" dirty="0">
                <a:solidFill>
                  <a:srgbClr val="002F56"/>
                </a:solidFill>
              </a:rPr>
              <a:t> </a:t>
            </a:r>
            <a:r>
              <a:rPr lang="de-DE" sz="2200" dirty="0" err="1">
                <a:solidFill>
                  <a:srgbClr val="002F56"/>
                </a:solidFill>
              </a:rPr>
              <a:t>acquired</a:t>
            </a:r>
            <a:r>
              <a:rPr lang="de-DE" sz="2200" dirty="0">
                <a:solidFill>
                  <a:srgbClr val="002F56"/>
                </a:solidFill>
              </a:rPr>
              <a:t> </a:t>
            </a:r>
            <a:r>
              <a:rPr lang="de-DE" sz="2200" dirty="0" err="1">
                <a:solidFill>
                  <a:srgbClr val="002F56"/>
                </a:solidFill>
              </a:rPr>
              <a:t>by</a:t>
            </a:r>
            <a:r>
              <a:rPr lang="de-DE" sz="2200" dirty="0">
                <a:solidFill>
                  <a:srgbClr val="002F56"/>
                </a:solidFill>
              </a:rPr>
              <a:t> </a:t>
            </a:r>
            <a:r>
              <a:rPr lang="de-DE" sz="2200" dirty="0" err="1">
                <a:solidFill>
                  <a:srgbClr val="002F56"/>
                </a:solidFill>
              </a:rPr>
              <a:t>the</a:t>
            </a:r>
            <a:r>
              <a:rPr lang="de-DE" sz="2200" dirty="0">
                <a:solidFill>
                  <a:srgbClr val="002F56"/>
                </a:solidFill>
              </a:rPr>
              <a:t> University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73B2A7D-D0E3-4333-E693-186437FD2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CC166-4E39-43B8-AB91-BDD1C4C9E224}" type="slidenum">
              <a:rPr lang="de-DE" smtClean="0"/>
              <a:t>11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85806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9C5C0A5-CEB9-6F6F-6464-7563A76FF6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8800" y="612001"/>
            <a:ext cx="6735011" cy="1248289"/>
          </a:xfrm>
        </p:spPr>
        <p:txBody>
          <a:bodyPr/>
          <a:lstStyle/>
          <a:p>
            <a:r>
              <a:rPr lang="de-DE" dirty="0"/>
              <a:t>Data Acquisition and Collection:</a:t>
            </a:r>
            <a:br>
              <a:rPr lang="de-DE" dirty="0"/>
            </a:br>
            <a:r>
              <a:rPr lang="de-DE" b="0" dirty="0"/>
              <a:t>Survey Data via German Internet Panel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2130483-6B1A-C4CD-677E-099E7F7439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8799" y="2178000"/>
            <a:ext cx="9615331" cy="3690000"/>
          </a:xfrm>
        </p:spPr>
        <p:txBody>
          <a:bodyPr/>
          <a:lstStyle/>
          <a:p>
            <a:endParaRPr lang="de-DE" sz="2000" dirty="0"/>
          </a:p>
          <a:p>
            <a:r>
              <a:rPr lang="de-DE" sz="2000" dirty="0"/>
              <a:t>Regular online </a:t>
            </a:r>
            <a:r>
              <a:rPr lang="de-DE" sz="2000" dirty="0" err="1"/>
              <a:t>panel</a:t>
            </a:r>
            <a:r>
              <a:rPr lang="de-DE" sz="2000" dirty="0"/>
              <a:t> </a:t>
            </a:r>
            <a:r>
              <a:rPr lang="de-DE" sz="2000" dirty="0" err="1"/>
              <a:t>survey</a:t>
            </a:r>
            <a:r>
              <a:rPr lang="de-DE" sz="2000" dirty="0"/>
              <a:t> </a:t>
            </a:r>
            <a:r>
              <a:rPr lang="de-DE" sz="2000" dirty="0" err="1"/>
              <a:t>among</a:t>
            </a:r>
            <a:r>
              <a:rPr lang="de-DE" sz="2000" dirty="0"/>
              <a:t> </a:t>
            </a:r>
            <a:r>
              <a:rPr lang="de-DE" sz="2000" dirty="0" err="1"/>
              <a:t>indiviuals</a:t>
            </a:r>
            <a:r>
              <a:rPr lang="de-DE" sz="2000" dirty="0"/>
              <a:t> in Germany </a:t>
            </a:r>
            <a:r>
              <a:rPr lang="de-DE" sz="2000" dirty="0" err="1"/>
              <a:t>since</a:t>
            </a:r>
            <a:r>
              <a:rPr lang="de-DE" sz="2000" dirty="0"/>
              <a:t> 2012</a:t>
            </a:r>
          </a:p>
          <a:p>
            <a:r>
              <a:rPr lang="en-US" sz="2000" dirty="0"/>
              <a:t>Based on a random sample of the total population</a:t>
            </a:r>
            <a:r>
              <a:rPr lang="de-DE" sz="2000" dirty="0"/>
              <a:t> of Germany (</a:t>
            </a:r>
            <a:r>
              <a:rPr lang="de-DE" sz="2000" dirty="0" err="1"/>
              <a:t>aged</a:t>
            </a:r>
            <a:r>
              <a:rPr lang="de-DE" sz="2000" dirty="0"/>
              <a:t> 16-75 at </a:t>
            </a:r>
            <a:r>
              <a:rPr lang="de-DE" sz="2000" dirty="0" err="1"/>
              <a:t>the</a:t>
            </a:r>
            <a:r>
              <a:rPr lang="de-DE" sz="2000" dirty="0"/>
              <a:t> time of </a:t>
            </a:r>
            <a:r>
              <a:rPr lang="de-DE" sz="2000" dirty="0" err="1"/>
              <a:t>recruitment</a:t>
            </a:r>
            <a:r>
              <a:rPr lang="de-DE" sz="2000" dirty="0"/>
              <a:t>, </a:t>
            </a:r>
            <a:r>
              <a:rPr lang="de-DE" sz="2000" dirty="0" err="1"/>
              <a:t>from</a:t>
            </a:r>
            <a:r>
              <a:rPr lang="de-DE" sz="2000" dirty="0"/>
              <a:t> private </a:t>
            </a:r>
            <a:r>
              <a:rPr lang="de-DE" sz="2000" dirty="0" err="1"/>
              <a:t>housholds</a:t>
            </a:r>
            <a:r>
              <a:rPr lang="de-DE" sz="2000" dirty="0"/>
              <a:t> </a:t>
            </a:r>
            <a:r>
              <a:rPr lang="de-DE" sz="2000" dirty="0" err="1"/>
              <a:t>only</a:t>
            </a:r>
            <a:r>
              <a:rPr lang="de-DE" sz="2000" dirty="0"/>
              <a:t>)</a:t>
            </a:r>
          </a:p>
          <a:p>
            <a:r>
              <a:rPr lang="de-DE" sz="2000" dirty="0"/>
              <a:t>Six </a:t>
            </a:r>
            <a:r>
              <a:rPr lang="de-DE" sz="2000" dirty="0" err="1"/>
              <a:t>panel</a:t>
            </a:r>
            <a:r>
              <a:rPr lang="de-DE" sz="2000" dirty="0"/>
              <a:t> </a:t>
            </a:r>
            <a:r>
              <a:rPr lang="de-DE" sz="2000" dirty="0" err="1"/>
              <a:t>waves</a:t>
            </a:r>
            <a:r>
              <a:rPr lang="de-DE" sz="2000" dirty="0"/>
              <a:t> per </a:t>
            </a:r>
            <a:r>
              <a:rPr lang="de-DE" sz="2000" dirty="0" err="1"/>
              <a:t>year</a:t>
            </a:r>
            <a:endParaRPr lang="de-DE" sz="2000" dirty="0"/>
          </a:p>
          <a:p>
            <a:r>
              <a:rPr lang="de-DE" sz="2000" dirty="0"/>
              <a:t>Panel of 67 </a:t>
            </a:r>
            <a:r>
              <a:rPr lang="de-DE" sz="2000" dirty="0" err="1"/>
              <a:t>waves</a:t>
            </a:r>
            <a:r>
              <a:rPr lang="de-DE" sz="2000" dirty="0"/>
              <a:t> </a:t>
            </a:r>
            <a:r>
              <a:rPr lang="de-DE" sz="2000" dirty="0" err="1"/>
              <a:t>with</a:t>
            </a:r>
            <a:r>
              <a:rPr lang="de-DE" sz="2000" dirty="0"/>
              <a:t> </a:t>
            </a:r>
            <a:r>
              <a:rPr lang="de-DE" sz="2000" dirty="0" err="1"/>
              <a:t>more</a:t>
            </a:r>
            <a:r>
              <a:rPr lang="de-DE" sz="2000" dirty="0"/>
              <a:t> </a:t>
            </a:r>
            <a:r>
              <a:rPr lang="de-DE" sz="2000" dirty="0" err="1"/>
              <a:t>than</a:t>
            </a:r>
            <a:r>
              <a:rPr lang="de-DE" sz="2000" dirty="0"/>
              <a:t> 200.000 </a:t>
            </a:r>
            <a:r>
              <a:rPr lang="de-DE" sz="2000" dirty="0" err="1"/>
              <a:t>interviews</a:t>
            </a:r>
            <a:r>
              <a:rPr lang="de-DE" sz="2000" dirty="0"/>
              <a:t> and </a:t>
            </a:r>
            <a:r>
              <a:rPr lang="de-DE" sz="2000" dirty="0" err="1"/>
              <a:t>more</a:t>
            </a:r>
            <a:r>
              <a:rPr lang="de-DE" sz="2000" dirty="0"/>
              <a:t> </a:t>
            </a:r>
            <a:r>
              <a:rPr lang="de-DE" sz="2000" dirty="0" err="1"/>
              <a:t>than</a:t>
            </a:r>
            <a:r>
              <a:rPr lang="de-DE" sz="2000" dirty="0"/>
              <a:t> 7.500 </a:t>
            </a:r>
            <a:r>
              <a:rPr lang="de-DE" sz="2000" dirty="0" err="1"/>
              <a:t>participants</a:t>
            </a:r>
            <a:r>
              <a:rPr lang="de-DE" sz="2000" dirty="0"/>
              <a:t> (</a:t>
            </a:r>
            <a:r>
              <a:rPr lang="de-DE" sz="2000" dirty="0" err="1"/>
              <a:t>more</a:t>
            </a:r>
            <a:r>
              <a:rPr lang="de-DE" sz="2000" dirty="0"/>
              <a:t> </a:t>
            </a:r>
            <a:r>
              <a:rPr lang="de-DE" sz="2000" dirty="0" err="1"/>
              <a:t>than</a:t>
            </a:r>
            <a:r>
              <a:rPr lang="de-DE" sz="2000" dirty="0"/>
              <a:t> 3.600 </a:t>
            </a:r>
            <a:r>
              <a:rPr lang="de-DE" sz="2000" dirty="0" err="1"/>
              <a:t>have</a:t>
            </a:r>
            <a:r>
              <a:rPr lang="de-DE" sz="2000" dirty="0"/>
              <a:t> </a:t>
            </a:r>
            <a:r>
              <a:rPr lang="de-DE" sz="2000" dirty="0" err="1"/>
              <a:t>been</a:t>
            </a:r>
            <a:r>
              <a:rPr lang="de-DE" sz="2000" dirty="0"/>
              <a:t> </a:t>
            </a:r>
            <a:r>
              <a:rPr lang="de-DE" sz="2000" dirty="0" err="1"/>
              <a:t>active</a:t>
            </a:r>
            <a:r>
              <a:rPr lang="de-DE" sz="2000" dirty="0"/>
              <a:t> in </a:t>
            </a:r>
            <a:r>
              <a:rPr lang="de-DE" sz="2000" dirty="0" err="1"/>
              <a:t>the</a:t>
            </a:r>
            <a:r>
              <a:rPr lang="de-DE" sz="2000" dirty="0"/>
              <a:t> last </a:t>
            </a:r>
            <a:r>
              <a:rPr lang="de-DE" sz="2000" dirty="0" err="1"/>
              <a:t>wave</a:t>
            </a:r>
            <a:r>
              <a:rPr lang="de-DE" sz="2000" dirty="0"/>
              <a:t>)</a:t>
            </a:r>
          </a:p>
          <a:p>
            <a:r>
              <a:rPr lang="de-DE" sz="2000" dirty="0"/>
              <a:t>GIP </a:t>
            </a:r>
            <a:r>
              <a:rPr lang="de-DE" sz="2000" dirty="0" err="1"/>
              <a:t>survey</a:t>
            </a:r>
            <a:r>
              <a:rPr lang="de-DE" sz="2000" dirty="0"/>
              <a:t> </a:t>
            </a:r>
            <a:r>
              <a:rPr lang="de-DE" sz="2000" dirty="0" err="1"/>
              <a:t>infrastructure</a:t>
            </a:r>
            <a:r>
              <a:rPr lang="de-DE" sz="2000" dirty="0"/>
              <a:t> </a:t>
            </a:r>
            <a:r>
              <a:rPr lang="de-DE" sz="2000" dirty="0" err="1"/>
              <a:t>implemented</a:t>
            </a:r>
            <a:r>
              <a:rPr lang="de-DE" sz="2000" dirty="0"/>
              <a:t> </a:t>
            </a:r>
            <a:r>
              <a:rPr lang="de-DE" sz="2000" dirty="0" err="1"/>
              <a:t>by</a:t>
            </a:r>
            <a:r>
              <a:rPr lang="de-DE" sz="2000" dirty="0"/>
              <a:t> </a:t>
            </a:r>
            <a:r>
              <a:rPr lang="de-DE" sz="2000" dirty="0" err="1"/>
              <a:t>former</a:t>
            </a:r>
            <a:r>
              <a:rPr lang="de-DE" sz="2000" dirty="0"/>
              <a:t> SFB 884 „ Political Economy of </a:t>
            </a:r>
            <a:r>
              <a:rPr lang="de-DE" sz="2000" dirty="0" err="1"/>
              <a:t>Reforms</a:t>
            </a:r>
            <a:r>
              <a:rPr lang="de-DE" sz="2000" dirty="0"/>
              <a:t>“</a:t>
            </a:r>
          </a:p>
          <a:p>
            <a:r>
              <a:rPr lang="de-DE" sz="2000" dirty="0"/>
              <a:t>GIP </a:t>
            </a:r>
            <a:r>
              <a:rPr lang="de-DE" sz="2000" dirty="0" err="1"/>
              <a:t>transitioned</a:t>
            </a:r>
            <a:r>
              <a:rPr lang="de-DE" sz="2000" dirty="0"/>
              <a:t> to </a:t>
            </a:r>
            <a:r>
              <a:rPr lang="de-DE" sz="2000" dirty="0" err="1"/>
              <a:t>the</a:t>
            </a:r>
            <a:r>
              <a:rPr lang="de-DE" sz="2000" dirty="0"/>
              <a:t> FDZ/Mannheim University Library </a:t>
            </a:r>
            <a:r>
              <a:rPr lang="de-DE" sz="2000" dirty="0" err="1"/>
              <a:t>this</a:t>
            </a:r>
            <a:r>
              <a:rPr lang="de-DE" sz="2000" dirty="0"/>
              <a:t> </a:t>
            </a:r>
            <a:r>
              <a:rPr lang="de-DE" sz="2000" dirty="0" err="1"/>
              <a:t>year</a:t>
            </a:r>
            <a:endParaRPr lang="de-DE" sz="2000" dirty="0"/>
          </a:p>
          <a:p>
            <a:endParaRPr lang="de-DE" sz="900" dirty="0"/>
          </a:p>
          <a:p>
            <a:r>
              <a:rPr lang="de-DE" sz="2000" b="1" dirty="0"/>
              <a:t>NEW: </a:t>
            </a:r>
            <a:r>
              <a:rPr lang="de-DE" sz="2000" b="1" dirty="0" err="1"/>
              <a:t>survey</a:t>
            </a:r>
            <a:r>
              <a:rPr lang="de-DE" sz="2000" b="1" dirty="0"/>
              <a:t> </a:t>
            </a:r>
            <a:r>
              <a:rPr lang="de-DE" sz="2000" b="1" dirty="0" err="1"/>
              <a:t>space</a:t>
            </a:r>
            <a:r>
              <a:rPr lang="de-DE" sz="2000" b="1" dirty="0"/>
              <a:t> </a:t>
            </a:r>
            <a:r>
              <a:rPr lang="de-DE" sz="2000" b="1" dirty="0" err="1"/>
              <a:t>can</a:t>
            </a:r>
            <a:r>
              <a:rPr lang="de-DE" sz="2000" b="1" dirty="0"/>
              <a:t> </a:t>
            </a:r>
            <a:r>
              <a:rPr lang="de-DE" sz="2000" b="1" dirty="0" err="1"/>
              <a:t>be</a:t>
            </a:r>
            <a:r>
              <a:rPr lang="de-DE" sz="2000" b="1" dirty="0"/>
              <a:t> </a:t>
            </a:r>
            <a:r>
              <a:rPr lang="de-DE" sz="2000" b="1" dirty="0" err="1"/>
              <a:t>booked</a:t>
            </a:r>
            <a:r>
              <a:rPr lang="de-DE" sz="2000" b="1" dirty="0"/>
              <a:t> </a:t>
            </a:r>
            <a:r>
              <a:rPr lang="de-DE" sz="2000" b="1" dirty="0" err="1"/>
              <a:t>by</a:t>
            </a:r>
            <a:r>
              <a:rPr lang="de-DE" sz="2000" b="1" dirty="0"/>
              <a:t> all </a:t>
            </a:r>
            <a:r>
              <a:rPr lang="de-DE" sz="2000" b="1" dirty="0" err="1"/>
              <a:t>researchers</a:t>
            </a:r>
            <a:r>
              <a:rPr lang="de-DE" sz="2000" b="1" dirty="0"/>
              <a:t> </a:t>
            </a:r>
            <a:r>
              <a:rPr lang="de-DE" sz="2000" b="1" dirty="0" err="1"/>
              <a:t>now</a:t>
            </a:r>
            <a:endParaRPr lang="de-DE" sz="2000" b="1" dirty="0"/>
          </a:p>
          <a:p>
            <a:endParaRPr lang="de-DE" sz="200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73B2A7D-D0E3-4333-E693-186437FD2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CC166-4E39-43B8-AB91-BDD1C4C9E224}" type="slidenum">
              <a:rPr lang="de-DE" smtClean="0"/>
              <a:t>12</a:t>
            </a:fld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9F3F304-50BB-06EE-5529-FBECD9DCA2C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3811" y="1317476"/>
            <a:ext cx="3674225" cy="989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9229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9C5C0A5-CEB9-6F6F-6464-7563A76FF6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8800" y="612001"/>
            <a:ext cx="6735011" cy="1248289"/>
          </a:xfrm>
        </p:spPr>
        <p:txBody>
          <a:bodyPr/>
          <a:lstStyle/>
          <a:p>
            <a:r>
              <a:rPr lang="de-DE" dirty="0"/>
              <a:t>Data Acquisition and Collection:</a:t>
            </a:r>
            <a:br>
              <a:rPr lang="de-DE" dirty="0"/>
            </a:br>
            <a:r>
              <a:rPr lang="de-DE" b="0" dirty="0" err="1"/>
              <a:t>Using</a:t>
            </a:r>
            <a:r>
              <a:rPr lang="de-DE" b="0" dirty="0"/>
              <a:t> </a:t>
            </a:r>
            <a:r>
              <a:rPr lang="de-DE" b="0" dirty="0" err="1"/>
              <a:t>the</a:t>
            </a:r>
            <a:r>
              <a:rPr lang="de-DE" b="0" dirty="0"/>
              <a:t> GIP Infrastructure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2130483-6B1A-C4CD-677E-099E7F7439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dirty="0" err="1"/>
              <a:t>Process</a:t>
            </a:r>
            <a:r>
              <a:rPr lang="de-DE" b="1" dirty="0"/>
              <a:t> – </a:t>
            </a:r>
            <a:r>
              <a:rPr lang="de-DE" b="1" dirty="0" err="1"/>
              <a:t>Pre</a:t>
            </a:r>
            <a:r>
              <a:rPr lang="de-DE" b="1" dirty="0"/>
              <a:t>-Survey</a:t>
            </a:r>
          </a:p>
          <a:p>
            <a:pPr marL="0" indent="0">
              <a:buNone/>
            </a:pPr>
            <a:endParaRPr lang="de-DE" dirty="0"/>
          </a:p>
          <a:p>
            <a:r>
              <a:rPr lang="de-DE" dirty="0"/>
              <a:t>Researcher </a:t>
            </a:r>
            <a:r>
              <a:rPr lang="de-DE" dirty="0" err="1"/>
              <a:t>contacts</a:t>
            </a:r>
            <a:r>
              <a:rPr lang="de-DE" dirty="0"/>
              <a:t> GIP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survey</a:t>
            </a:r>
            <a:r>
              <a:rPr lang="de-DE" dirty="0"/>
              <a:t> </a:t>
            </a:r>
            <a:r>
              <a:rPr lang="de-DE" dirty="0" err="1"/>
              <a:t>idea</a:t>
            </a:r>
            <a:endParaRPr lang="de-DE" dirty="0"/>
          </a:p>
          <a:p>
            <a:r>
              <a:rPr lang="de-DE" dirty="0"/>
              <a:t>GIP </a:t>
            </a:r>
            <a:r>
              <a:rPr lang="de-DE" dirty="0" err="1"/>
              <a:t>staff</a:t>
            </a:r>
            <a:r>
              <a:rPr lang="de-DE" dirty="0"/>
              <a:t> </a:t>
            </a:r>
            <a:r>
              <a:rPr lang="de-DE" dirty="0" err="1"/>
              <a:t>consults</a:t>
            </a:r>
            <a:r>
              <a:rPr lang="de-DE" dirty="0"/>
              <a:t> </a:t>
            </a:r>
            <a:r>
              <a:rPr lang="de-DE" dirty="0" err="1"/>
              <a:t>regarding</a:t>
            </a:r>
            <a:r>
              <a:rPr lang="de-DE" dirty="0"/>
              <a:t> </a:t>
            </a:r>
            <a:r>
              <a:rPr lang="de-DE" dirty="0" err="1"/>
              <a:t>feasibility</a:t>
            </a:r>
            <a:r>
              <a:rPr lang="de-DE" dirty="0"/>
              <a:t>, </a:t>
            </a:r>
            <a:r>
              <a:rPr lang="de-DE" dirty="0" err="1"/>
              <a:t>scope</a:t>
            </a:r>
            <a:r>
              <a:rPr lang="de-DE" dirty="0"/>
              <a:t>/</a:t>
            </a:r>
            <a:r>
              <a:rPr lang="de-DE" dirty="0" err="1"/>
              <a:t>costs</a:t>
            </a:r>
            <a:r>
              <a:rPr lang="de-DE" dirty="0"/>
              <a:t>, </a:t>
            </a:r>
            <a:r>
              <a:rPr lang="de-DE" dirty="0" err="1"/>
              <a:t>wording</a:t>
            </a:r>
            <a:r>
              <a:rPr lang="de-DE" dirty="0"/>
              <a:t>, </a:t>
            </a:r>
            <a:r>
              <a:rPr lang="de-DE" dirty="0" err="1"/>
              <a:t>filtering</a:t>
            </a:r>
            <a:r>
              <a:rPr lang="de-DE" dirty="0"/>
              <a:t> etc.</a:t>
            </a:r>
          </a:p>
          <a:p>
            <a:r>
              <a:rPr lang="en-US" dirty="0"/>
              <a:t>GIP staff organizes the implementation of the questionnaire</a:t>
            </a:r>
          </a:p>
          <a:p>
            <a:r>
              <a:rPr lang="en-US" dirty="0"/>
              <a:t>GIP staff and researcher test questionnaire</a:t>
            </a:r>
          </a:p>
          <a:p>
            <a:r>
              <a:rPr lang="de-DE" dirty="0"/>
              <a:t>Normal „time to </a:t>
            </a:r>
            <a:r>
              <a:rPr lang="de-DE" dirty="0" err="1"/>
              <a:t>survey</a:t>
            </a:r>
            <a:r>
              <a:rPr lang="de-DE" dirty="0"/>
              <a:t>“: 3-4 </a:t>
            </a:r>
            <a:r>
              <a:rPr lang="de-DE" dirty="0" err="1"/>
              <a:t>months</a:t>
            </a:r>
            <a:r>
              <a:rPr lang="de-DE" dirty="0"/>
              <a:t>; „</a:t>
            </a:r>
            <a:r>
              <a:rPr lang="de-DE" dirty="0" err="1"/>
              <a:t>emergency</a:t>
            </a:r>
            <a:r>
              <a:rPr lang="de-DE" dirty="0"/>
              <a:t> </a:t>
            </a:r>
            <a:r>
              <a:rPr lang="de-DE" dirty="0" err="1"/>
              <a:t>questions</a:t>
            </a:r>
            <a:r>
              <a:rPr lang="de-DE" dirty="0"/>
              <a:t>“ possible </a:t>
            </a:r>
            <a:r>
              <a:rPr lang="de-DE" dirty="0" err="1"/>
              <a:t>under</a:t>
            </a:r>
            <a:r>
              <a:rPr lang="de-DE" dirty="0"/>
              <a:t> </a:t>
            </a:r>
            <a:r>
              <a:rPr lang="de-DE" dirty="0" err="1"/>
              <a:t>certain</a:t>
            </a:r>
            <a:r>
              <a:rPr lang="de-DE" dirty="0"/>
              <a:t> </a:t>
            </a:r>
            <a:r>
              <a:rPr lang="de-DE" dirty="0" err="1"/>
              <a:t>circumstances</a:t>
            </a:r>
            <a:r>
              <a:rPr lang="de-DE" dirty="0"/>
              <a:t> 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73B2A7D-D0E3-4333-E693-186437FD2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CC166-4E39-43B8-AB91-BDD1C4C9E224}" type="slidenum">
              <a:rPr lang="de-DE" smtClean="0"/>
              <a:t>13</a:t>
            </a:fld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95C17BDF-E07A-56FA-D61D-1ADFC26EF4C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3811" y="1317476"/>
            <a:ext cx="3674225" cy="989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0050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9C5C0A5-CEB9-6F6F-6464-7563A76FF6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8800" y="612001"/>
            <a:ext cx="6735011" cy="1248289"/>
          </a:xfrm>
        </p:spPr>
        <p:txBody>
          <a:bodyPr/>
          <a:lstStyle/>
          <a:p>
            <a:r>
              <a:rPr lang="de-DE" dirty="0"/>
              <a:t>Data Acquisition and Collection:</a:t>
            </a:r>
            <a:br>
              <a:rPr lang="de-DE" dirty="0"/>
            </a:br>
            <a:r>
              <a:rPr lang="de-DE" b="0" dirty="0" err="1"/>
              <a:t>Using</a:t>
            </a:r>
            <a:r>
              <a:rPr lang="de-DE" b="0" dirty="0"/>
              <a:t> </a:t>
            </a:r>
            <a:r>
              <a:rPr lang="de-DE" b="0" dirty="0" err="1"/>
              <a:t>the</a:t>
            </a:r>
            <a:r>
              <a:rPr lang="de-DE" b="0" dirty="0"/>
              <a:t> GIP Infrastructure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2130483-6B1A-C4CD-677E-099E7F7439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dirty="0" err="1"/>
              <a:t>Process</a:t>
            </a:r>
            <a:r>
              <a:rPr lang="de-DE" b="1" dirty="0"/>
              <a:t> – In </a:t>
            </a:r>
            <a:r>
              <a:rPr lang="de-DE" b="1" dirty="0" err="1"/>
              <a:t>the</a:t>
            </a:r>
            <a:r>
              <a:rPr lang="de-DE" b="1" dirty="0"/>
              <a:t> Field</a:t>
            </a:r>
          </a:p>
          <a:p>
            <a:pPr marL="0" indent="0">
              <a:buNone/>
            </a:pPr>
            <a:endParaRPr lang="de-DE" dirty="0"/>
          </a:p>
          <a:p>
            <a:r>
              <a:rPr lang="de-DE" dirty="0"/>
              <a:t>Survey </a:t>
            </a:r>
            <a:r>
              <a:rPr lang="de-DE" dirty="0" err="1"/>
              <a:t>length</a:t>
            </a:r>
            <a:r>
              <a:rPr lang="de-DE" dirty="0"/>
              <a:t>: 20mins maximum, modular design</a:t>
            </a:r>
          </a:p>
          <a:p>
            <a:r>
              <a:rPr lang="de-DE" dirty="0"/>
              <a:t>Survey </a:t>
            </a:r>
            <a:r>
              <a:rPr lang="de-DE" dirty="0" err="1"/>
              <a:t>participants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invited</a:t>
            </a:r>
            <a:r>
              <a:rPr lang="de-DE" dirty="0"/>
              <a:t> via email (and </a:t>
            </a:r>
            <a:r>
              <a:rPr lang="de-DE" dirty="0" err="1"/>
              <a:t>reminded</a:t>
            </a:r>
            <a:r>
              <a:rPr lang="de-DE" dirty="0"/>
              <a:t>,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needed</a:t>
            </a:r>
            <a:r>
              <a:rPr lang="de-DE" dirty="0"/>
              <a:t>)</a:t>
            </a:r>
          </a:p>
          <a:p>
            <a:r>
              <a:rPr lang="de-DE" dirty="0"/>
              <a:t>Email and </a:t>
            </a:r>
            <a:r>
              <a:rPr lang="de-DE" dirty="0" err="1"/>
              <a:t>telephone</a:t>
            </a:r>
            <a:r>
              <a:rPr lang="de-DE" dirty="0"/>
              <a:t> </a:t>
            </a:r>
            <a:r>
              <a:rPr lang="de-DE" dirty="0" err="1"/>
              <a:t>hotline</a:t>
            </a:r>
            <a:r>
              <a:rPr lang="de-DE" dirty="0"/>
              <a:t> support for </a:t>
            </a:r>
            <a:r>
              <a:rPr lang="de-DE" dirty="0" err="1"/>
              <a:t>participants</a:t>
            </a:r>
            <a:endParaRPr lang="de-DE" dirty="0"/>
          </a:p>
          <a:p>
            <a:r>
              <a:rPr lang="de-DE" dirty="0" err="1"/>
              <a:t>Participants</a:t>
            </a:r>
            <a:r>
              <a:rPr lang="de-DE" dirty="0"/>
              <a:t> </a:t>
            </a:r>
            <a:r>
              <a:rPr lang="de-DE" dirty="0" err="1"/>
              <a:t>receive</a:t>
            </a:r>
            <a:r>
              <a:rPr lang="de-DE" dirty="0"/>
              <a:t> </a:t>
            </a:r>
            <a:r>
              <a:rPr lang="de-DE" dirty="0" err="1"/>
              <a:t>incentives</a:t>
            </a:r>
            <a:r>
              <a:rPr lang="de-DE" dirty="0"/>
              <a:t> – </a:t>
            </a:r>
            <a:r>
              <a:rPr lang="de-DE" dirty="0" err="1"/>
              <a:t>plans</a:t>
            </a:r>
            <a:r>
              <a:rPr lang="de-DE" dirty="0"/>
              <a:t>: </a:t>
            </a:r>
          </a:p>
          <a:p>
            <a:pPr lvl="1"/>
            <a:r>
              <a:rPr lang="de-DE" dirty="0"/>
              <a:t>25ct/min</a:t>
            </a:r>
          </a:p>
          <a:p>
            <a:pPr lvl="1"/>
            <a:r>
              <a:rPr lang="de-DE" dirty="0"/>
              <a:t>10 € for </a:t>
            </a:r>
            <a:r>
              <a:rPr lang="de-DE" dirty="0" err="1"/>
              <a:t>participating</a:t>
            </a:r>
            <a:r>
              <a:rPr lang="de-DE" dirty="0"/>
              <a:t> in all 6 </a:t>
            </a:r>
            <a:r>
              <a:rPr lang="de-DE" dirty="0" err="1"/>
              <a:t>waves</a:t>
            </a:r>
            <a:r>
              <a:rPr lang="de-DE" dirty="0"/>
              <a:t> a </a:t>
            </a:r>
            <a:r>
              <a:rPr lang="de-DE" dirty="0" err="1"/>
              <a:t>year</a:t>
            </a:r>
            <a:r>
              <a:rPr lang="de-DE" dirty="0"/>
              <a:t>; 5 € for </a:t>
            </a:r>
            <a:r>
              <a:rPr lang="de-DE" dirty="0" err="1"/>
              <a:t>participating</a:t>
            </a:r>
            <a:r>
              <a:rPr lang="de-DE" dirty="0"/>
              <a:t> in 5 </a:t>
            </a:r>
            <a:r>
              <a:rPr lang="de-DE" dirty="0" err="1"/>
              <a:t>waves</a:t>
            </a:r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73B2A7D-D0E3-4333-E693-186437FD2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CC166-4E39-43B8-AB91-BDD1C4C9E224}" type="slidenum">
              <a:rPr lang="de-DE" smtClean="0"/>
              <a:t>14</a:t>
            </a:fld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15999B5C-DC19-8011-7517-254D2D5514D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3811" y="1317476"/>
            <a:ext cx="3674225" cy="989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4669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9C5C0A5-CEB9-6F6F-6464-7563A76FF6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8800" y="612001"/>
            <a:ext cx="6735011" cy="1248289"/>
          </a:xfrm>
        </p:spPr>
        <p:txBody>
          <a:bodyPr/>
          <a:lstStyle/>
          <a:p>
            <a:r>
              <a:rPr lang="de-DE" dirty="0"/>
              <a:t>Data Acquisition and Collection:</a:t>
            </a:r>
            <a:br>
              <a:rPr lang="de-DE" dirty="0"/>
            </a:br>
            <a:r>
              <a:rPr lang="de-DE" b="0" dirty="0" err="1"/>
              <a:t>Using</a:t>
            </a:r>
            <a:r>
              <a:rPr lang="de-DE" b="0" dirty="0"/>
              <a:t> </a:t>
            </a:r>
            <a:r>
              <a:rPr lang="de-DE" b="0" dirty="0" err="1"/>
              <a:t>the</a:t>
            </a:r>
            <a:r>
              <a:rPr lang="de-DE" b="0" dirty="0"/>
              <a:t> GIP Infrastructure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2130483-6B1A-C4CD-677E-099E7F7439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dirty="0" err="1"/>
              <a:t>Process</a:t>
            </a:r>
            <a:r>
              <a:rPr lang="de-DE" b="1" dirty="0"/>
              <a:t> – After </a:t>
            </a:r>
            <a:r>
              <a:rPr lang="de-DE" b="1" dirty="0" err="1"/>
              <a:t>the</a:t>
            </a:r>
            <a:r>
              <a:rPr lang="de-DE" b="1" dirty="0"/>
              <a:t> Survey</a:t>
            </a:r>
          </a:p>
          <a:p>
            <a:pPr marL="0" indent="0">
              <a:buNone/>
            </a:pPr>
            <a:endParaRPr lang="de-DE" dirty="0"/>
          </a:p>
          <a:p>
            <a:r>
              <a:rPr lang="de-DE" dirty="0"/>
              <a:t>GIP </a:t>
            </a:r>
            <a:r>
              <a:rPr lang="de-DE" dirty="0" err="1"/>
              <a:t>team</a:t>
            </a:r>
            <a:r>
              <a:rPr lang="de-DE" dirty="0"/>
              <a:t> </a:t>
            </a:r>
            <a:r>
              <a:rPr lang="de-DE" dirty="0" err="1"/>
              <a:t>receives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, </a:t>
            </a:r>
            <a:r>
              <a:rPr lang="de-DE" dirty="0" err="1"/>
              <a:t>does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processing</a:t>
            </a:r>
            <a:r>
              <a:rPr lang="de-DE" dirty="0"/>
              <a:t> and documentation</a:t>
            </a:r>
          </a:p>
          <a:p>
            <a:r>
              <a:rPr lang="de-DE" dirty="0"/>
              <a:t>After ~1 </a:t>
            </a:r>
            <a:r>
              <a:rPr lang="de-DE" dirty="0" err="1"/>
              <a:t>month</a:t>
            </a:r>
            <a:r>
              <a:rPr lang="de-DE" dirty="0"/>
              <a:t>: </a:t>
            </a:r>
          </a:p>
          <a:p>
            <a:pPr lvl="1"/>
            <a:r>
              <a:rPr lang="de-DE" dirty="0"/>
              <a:t>Researchers will </a:t>
            </a:r>
            <a:r>
              <a:rPr lang="de-DE" dirty="0" err="1"/>
              <a:t>receive</a:t>
            </a:r>
            <a:r>
              <a:rPr lang="de-DE" dirty="0"/>
              <a:t> </a:t>
            </a:r>
            <a:r>
              <a:rPr lang="de-DE" dirty="0" err="1"/>
              <a:t>their</a:t>
            </a:r>
            <a:r>
              <a:rPr lang="de-DE" dirty="0"/>
              <a:t> </a:t>
            </a:r>
            <a:r>
              <a:rPr lang="de-DE" dirty="0" err="1"/>
              <a:t>data</a:t>
            </a:r>
            <a:endParaRPr lang="de-DE" dirty="0"/>
          </a:p>
          <a:p>
            <a:pPr lvl="1"/>
            <a:r>
              <a:rPr lang="de-DE" dirty="0"/>
              <a:t>Report for </a:t>
            </a:r>
            <a:r>
              <a:rPr lang="de-DE" dirty="0" err="1"/>
              <a:t>participants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interesting</a:t>
            </a:r>
            <a:r>
              <a:rPr lang="de-DE" dirty="0"/>
              <a:t> </a:t>
            </a:r>
            <a:r>
              <a:rPr lang="de-DE" dirty="0" err="1"/>
              <a:t>findings</a:t>
            </a:r>
            <a:endParaRPr lang="de-DE" dirty="0"/>
          </a:p>
          <a:p>
            <a:r>
              <a:rPr lang="de-DE" dirty="0"/>
              <a:t>After ~6 </a:t>
            </a:r>
            <a:r>
              <a:rPr lang="de-DE" dirty="0" err="1"/>
              <a:t>months</a:t>
            </a:r>
            <a:r>
              <a:rPr lang="de-DE" dirty="0"/>
              <a:t>:</a:t>
            </a:r>
          </a:p>
          <a:p>
            <a:pPr lvl="1"/>
            <a:r>
              <a:rPr lang="de-DE" dirty="0"/>
              <a:t>Data will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published</a:t>
            </a:r>
            <a:r>
              <a:rPr lang="de-DE" dirty="0"/>
              <a:t> via GESIS Data Archive for </a:t>
            </a:r>
            <a:r>
              <a:rPr lang="de-DE" dirty="0" err="1"/>
              <a:t>secondary</a:t>
            </a:r>
            <a:r>
              <a:rPr lang="de-DE" dirty="0"/>
              <a:t> </a:t>
            </a:r>
            <a:r>
              <a:rPr lang="de-DE" dirty="0" err="1"/>
              <a:t>use</a:t>
            </a:r>
            <a:endParaRPr lang="de-DE" dirty="0"/>
          </a:p>
          <a:p>
            <a:pPr lvl="1"/>
            <a:r>
              <a:rPr lang="de-DE" dirty="0"/>
              <a:t>Documentation will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published</a:t>
            </a:r>
            <a:r>
              <a:rPr lang="de-DE" dirty="0"/>
              <a:t> via paneldata.org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73B2A7D-D0E3-4333-E693-186437FD2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CC166-4E39-43B8-AB91-BDD1C4C9E224}" type="slidenum">
              <a:rPr lang="de-DE" smtClean="0"/>
              <a:t>15</a:t>
            </a:fld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21FBBD2-27BC-5441-5E71-E6C1AB004B1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3811" y="1317476"/>
            <a:ext cx="3674225" cy="989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3419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232A9A-65AD-C867-6B96-10088A6BBA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 Acquisition and Collection:</a:t>
            </a:r>
            <a:br>
              <a:rPr lang="de-DE" dirty="0"/>
            </a:br>
            <a:r>
              <a:rPr lang="de-DE" b="0" dirty="0"/>
              <a:t>Optical Character Recognition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9FFFB56-8E68-DBDA-1605-5D86007B02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8800" y="2178000"/>
            <a:ext cx="9432000" cy="1035770"/>
          </a:xfrm>
        </p:spPr>
        <p:txBody>
          <a:bodyPr/>
          <a:lstStyle/>
          <a:p>
            <a:pPr marL="0" indent="0">
              <a:buNone/>
            </a:pPr>
            <a:r>
              <a:rPr lang="de-DE" dirty="0"/>
              <a:t>The Library </a:t>
            </a:r>
            <a:r>
              <a:rPr lang="de-DE" dirty="0" err="1"/>
              <a:t>carried</a:t>
            </a:r>
            <a:r>
              <a:rPr lang="de-DE" dirty="0"/>
              <a:t> out </a:t>
            </a:r>
            <a:r>
              <a:rPr lang="de-DE" dirty="0" err="1"/>
              <a:t>several</a:t>
            </a:r>
            <a:r>
              <a:rPr lang="de-DE" dirty="0"/>
              <a:t> </a:t>
            </a:r>
            <a:r>
              <a:rPr lang="de-DE" dirty="0" err="1"/>
              <a:t>digitizing</a:t>
            </a:r>
            <a:r>
              <a:rPr lang="de-DE" dirty="0"/>
              <a:t> </a:t>
            </a:r>
            <a:r>
              <a:rPr lang="de-DE" dirty="0" err="1"/>
              <a:t>projects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automated</a:t>
            </a:r>
            <a:r>
              <a:rPr lang="de-DE" dirty="0"/>
              <a:t> </a:t>
            </a:r>
            <a:r>
              <a:rPr lang="de-DE" dirty="0" err="1"/>
              <a:t>text</a:t>
            </a:r>
            <a:r>
              <a:rPr lang="de-DE" dirty="0"/>
              <a:t> </a:t>
            </a:r>
            <a:r>
              <a:rPr lang="de-DE" dirty="0" err="1"/>
              <a:t>recognition</a:t>
            </a:r>
            <a:r>
              <a:rPr lang="de-DE" dirty="0"/>
              <a:t> </a:t>
            </a:r>
            <a:r>
              <a:rPr lang="de-DE" dirty="0">
                <a:sym typeface="Wingdings" panose="05000000000000000000" pitchFamily="2" charset="2"/>
              </a:rPr>
              <a:t> </a:t>
            </a:r>
            <a:r>
              <a:rPr lang="de-DE" dirty="0" err="1">
                <a:sym typeface="Wingdings" panose="05000000000000000000" pitchFamily="2" charset="2"/>
              </a:rPr>
              <a:t>optimized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data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quality</a:t>
            </a:r>
            <a:r>
              <a:rPr lang="de-DE" dirty="0">
                <a:sym typeface="Wingdings" panose="05000000000000000000" pitchFamily="2" charset="2"/>
              </a:rPr>
              <a:t> for </a:t>
            </a:r>
            <a:r>
              <a:rPr lang="de-DE" dirty="0" err="1">
                <a:sym typeface="Wingdings" panose="05000000000000000000" pitchFamily="2" charset="2"/>
              </a:rPr>
              <a:t>research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purposes</a:t>
            </a:r>
            <a:endParaRPr lang="de-DE" dirty="0"/>
          </a:p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2D409C5-E31E-7FD4-9B2B-4F20883FD6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CC166-4E39-43B8-AB91-BDD1C4C9E224}" type="slidenum">
              <a:rPr lang="de-DE" smtClean="0"/>
              <a:t>16</a:t>
            </a:fld>
            <a:endParaRPr lang="de-DE" dirty="0"/>
          </a:p>
        </p:txBody>
      </p:sp>
      <p:sp>
        <p:nvSpPr>
          <p:cNvPr id="4" name="Pfeil: nach unten 3">
            <a:extLst>
              <a:ext uri="{FF2B5EF4-FFF2-40B4-BE49-F238E27FC236}">
                <a16:creationId xmlns:a16="http://schemas.microsoft.com/office/drawing/2014/main" id="{1FE1638D-5DC7-9F12-E0EF-11D4D3F7CBBE}"/>
              </a:ext>
            </a:extLst>
          </p:cNvPr>
          <p:cNvSpPr/>
          <p:nvPr/>
        </p:nvSpPr>
        <p:spPr>
          <a:xfrm>
            <a:off x="7819016" y="3437824"/>
            <a:ext cx="1008112" cy="1152922"/>
          </a:xfrm>
          <a:prstGeom prst="downArrow">
            <a:avLst/>
          </a:prstGeom>
          <a:solidFill>
            <a:schemeClr val="bg1">
              <a:lumMod val="95000"/>
            </a:schemeClr>
          </a:solidFill>
          <a:ln>
            <a:solidFill>
              <a:srgbClr val="002F5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Pfeil: nach unten 4">
            <a:extLst>
              <a:ext uri="{FF2B5EF4-FFF2-40B4-BE49-F238E27FC236}">
                <a16:creationId xmlns:a16="http://schemas.microsoft.com/office/drawing/2014/main" id="{E8824978-A788-EC6E-F055-2DC775AA0075}"/>
              </a:ext>
            </a:extLst>
          </p:cNvPr>
          <p:cNvSpPr/>
          <p:nvPr/>
        </p:nvSpPr>
        <p:spPr>
          <a:xfrm>
            <a:off x="3152022" y="3434271"/>
            <a:ext cx="1008112" cy="1152922"/>
          </a:xfrm>
          <a:prstGeom prst="downArrow">
            <a:avLst/>
          </a:prstGeom>
          <a:solidFill>
            <a:schemeClr val="bg1">
              <a:lumMod val="95000"/>
            </a:schemeClr>
          </a:solidFill>
          <a:ln>
            <a:solidFill>
              <a:srgbClr val="002F5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70B73172-0FDF-2CFF-DDFA-1851BE6FCDCF}"/>
              </a:ext>
            </a:extLst>
          </p:cNvPr>
          <p:cNvSpPr txBox="1"/>
          <p:nvPr/>
        </p:nvSpPr>
        <p:spPr>
          <a:xfrm>
            <a:off x="6457625" y="4786392"/>
            <a:ext cx="373089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2400" dirty="0">
                <a:solidFill>
                  <a:srgbClr val="002F56"/>
                </a:solidFill>
              </a:rPr>
              <a:t>Data </a:t>
            </a:r>
            <a:r>
              <a:rPr lang="de-DE" sz="2400" dirty="0" err="1">
                <a:solidFill>
                  <a:srgbClr val="002F56"/>
                </a:solidFill>
              </a:rPr>
              <a:t>sources</a:t>
            </a:r>
            <a:r>
              <a:rPr lang="de-DE" sz="2400" dirty="0">
                <a:solidFill>
                  <a:srgbClr val="002F56"/>
                </a:solidFill>
              </a:rPr>
              <a:t> </a:t>
            </a:r>
          </a:p>
          <a:p>
            <a:pPr algn="ctr"/>
            <a:r>
              <a:rPr lang="de-DE" dirty="0">
                <a:solidFill>
                  <a:srgbClr val="002F56"/>
                </a:solidFill>
              </a:rPr>
              <a:t>(such </a:t>
            </a:r>
            <a:r>
              <a:rPr lang="de-DE" dirty="0" err="1">
                <a:solidFill>
                  <a:srgbClr val="002F56"/>
                </a:solidFill>
              </a:rPr>
              <a:t>as</a:t>
            </a:r>
            <a:r>
              <a:rPr lang="de-DE" dirty="0">
                <a:solidFill>
                  <a:srgbClr val="002F56"/>
                </a:solidFill>
              </a:rPr>
              <a:t> Aktienführer, Reichsanzeiger)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80D2D1F-6164-8D70-0615-7504FDBC8387}"/>
              </a:ext>
            </a:extLst>
          </p:cNvPr>
          <p:cNvSpPr txBox="1"/>
          <p:nvPr/>
        </p:nvSpPr>
        <p:spPr>
          <a:xfrm>
            <a:off x="1567846" y="4786392"/>
            <a:ext cx="452974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dirty="0" err="1">
                <a:solidFill>
                  <a:srgbClr val="002F56"/>
                </a:solidFill>
              </a:rPr>
              <a:t>Consultation</a:t>
            </a:r>
            <a:r>
              <a:rPr lang="de-DE" sz="2400" dirty="0">
                <a:solidFill>
                  <a:srgbClr val="002F56"/>
                </a:solidFill>
              </a:rPr>
              <a:t> and support 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de-DE" dirty="0" err="1">
                <a:solidFill>
                  <a:srgbClr val="002F56"/>
                </a:solidFill>
              </a:rPr>
              <a:t>Consultation</a:t>
            </a:r>
            <a:r>
              <a:rPr lang="de-DE" dirty="0">
                <a:solidFill>
                  <a:srgbClr val="002F56"/>
                </a:solidFill>
              </a:rPr>
              <a:t> </a:t>
            </a:r>
            <a:r>
              <a:rPr lang="de-DE" dirty="0" err="1">
                <a:solidFill>
                  <a:srgbClr val="002F56"/>
                </a:solidFill>
              </a:rPr>
              <a:t>hour</a:t>
            </a:r>
            <a:r>
              <a:rPr lang="de-DE" dirty="0">
                <a:solidFill>
                  <a:srgbClr val="002F56"/>
                </a:solidFill>
              </a:rPr>
              <a:t> via Zoom, </a:t>
            </a:r>
            <a:r>
              <a:rPr lang="nl-NL" dirty="0">
                <a:solidFill>
                  <a:srgbClr val="002F56"/>
                </a:solidFill>
              </a:rPr>
              <a:t>Meeting-ID: 682 8185 1819 </a:t>
            </a:r>
            <a:r>
              <a:rPr lang="de-DE" dirty="0">
                <a:solidFill>
                  <a:srgbClr val="002F56"/>
                </a:solidFill>
              </a:rPr>
              <a:t>(</a:t>
            </a:r>
            <a:r>
              <a:rPr lang="de-DE" dirty="0" err="1">
                <a:solidFill>
                  <a:srgbClr val="002F56"/>
                </a:solidFill>
              </a:rPr>
              <a:t>next</a:t>
            </a:r>
            <a:r>
              <a:rPr lang="de-DE" dirty="0">
                <a:solidFill>
                  <a:srgbClr val="002F56"/>
                </a:solidFill>
              </a:rPr>
              <a:t>: 7 </a:t>
            </a:r>
            <a:r>
              <a:rPr lang="de-DE" dirty="0" err="1">
                <a:solidFill>
                  <a:srgbClr val="002F56"/>
                </a:solidFill>
              </a:rPr>
              <a:t>December</a:t>
            </a:r>
            <a:r>
              <a:rPr lang="de-DE" dirty="0">
                <a:solidFill>
                  <a:srgbClr val="002F56"/>
                </a:solidFill>
              </a:rPr>
              <a:t>, 3-4pm)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de-DE" dirty="0">
                <a:solidFill>
                  <a:srgbClr val="002F56"/>
                </a:solidFill>
              </a:rPr>
              <a:t>Support in </a:t>
            </a:r>
            <a:r>
              <a:rPr lang="de-DE" dirty="0" err="1">
                <a:solidFill>
                  <a:srgbClr val="002F56"/>
                </a:solidFill>
              </a:rPr>
              <a:t>optimizing</a:t>
            </a:r>
            <a:r>
              <a:rPr lang="de-DE" dirty="0">
                <a:solidFill>
                  <a:srgbClr val="002F56"/>
                </a:solidFill>
              </a:rPr>
              <a:t> </a:t>
            </a:r>
            <a:r>
              <a:rPr lang="de-DE" dirty="0" err="1">
                <a:solidFill>
                  <a:srgbClr val="002F56"/>
                </a:solidFill>
              </a:rPr>
              <a:t>digitization</a:t>
            </a:r>
            <a:r>
              <a:rPr lang="de-DE" dirty="0">
                <a:solidFill>
                  <a:srgbClr val="002F56"/>
                </a:solidFill>
              </a:rPr>
              <a:t> and OCR </a:t>
            </a:r>
            <a:r>
              <a:rPr lang="de-DE" dirty="0" err="1">
                <a:solidFill>
                  <a:srgbClr val="002F56"/>
                </a:solidFill>
              </a:rPr>
              <a:t>workflows</a:t>
            </a:r>
            <a:endParaRPr lang="de-DE" dirty="0">
              <a:solidFill>
                <a:srgbClr val="002F5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4149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/>
      <p:bldP spid="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232A9A-65AD-C867-6B96-10088A6BBA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8800" y="612001"/>
            <a:ext cx="7311075" cy="1248289"/>
          </a:xfrm>
        </p:spPr>
        <p:txBody>
          <a:bodyPr/>
          <a:lstStyle/>
          <a:p>
            <a:r>
              <a:rPr lang="de-DE" dirty="0"/>
              <a:t>Data Acquisition and Collection:</a:t>
            </a:r>
            <a:br>
              <a:rPr lang="de-DE" dirty="0"/>
            </a:br>
            <a:r>
              <a:rPr lang="de-DE" b="0" dirty="0"/>
              <a:t>Optical Character Recognition – Data Sources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9FFFB56-8E68-DBDA-1605-5D86007B02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8800" y="2178000"/>
            <a:ext cx="9432000" cy="1035770"/>
          </a:xfrm>
        </p:spPr>
        <p:txBody>
          <a:bodyPr/>
          <a:lstStyle/>
          <a:p>
            <a:pPr marL="0" indent="0" algn="ctr">
              <a:buNone/>
            </a:pPr>
            <a:r>
              <a:rPr lang="de-DE" sz="2000" b="1" dirty="0"/>
              <a:t>Aktienführer Data Archive 1956-2018</a:t>
            </a:r>
          </a:p>
          <a:p>
            <a:endParaRPr lang="de-DE" sz="2000" b="1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2D409C5-E31E-7FD4-9B2B-4F20883FD6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CC166-4E39-43B8-AB91-BDD1C4C9E224}" type="slidenum">
              <a:rPr lang="de-DE" smtClean="0"/>
              <a:t>17</a:t>
            </a:fld>
            <a:endParaRPr lang="de-DE" dirty="0"/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A1FD6850-BB58-1373-114E-5321DF859D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-1" r="-712" b="580"/>
          <a:stretch/>
        </p:blipFill>
        <p:spPr bwMode="auto">
          <a:xfrm>
            <a:off x="8410302" y="2652030"/>
            <a:ext cx="3286723" cy="1450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2" descr="D:\praesentation\buecher.png">
            <a:extLst>
              <a:ext uri="{FF2B5EF4-FFF2-40B4-BE49-F238E27FC236}">
                <a16:creationId xmlns:a16="http://schemas.microsoft.com/office/drawing/2014/main" id="{32458CA7-1BCE-D000-AECD-FC3D62CE97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8404" y="2931237"/>
            <a:ext cx="1482174" cy="10357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5" descr="D:\praesentation\multifunction-printer-icon.png">
            <a:extLst>
              <a:ext uri="{FF2B5EF4-FFF2-40B4-BE49-F238E27FC236}">
                <a16:creationId xmlns:a16="http://schemas.microsoft.com/office/drawing/2014/main" id="{127A3FE4-0A35-354A-E5A3-908BDE27BB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640" y="2974387"/>
            <a:ext cx="1119951" cy="11199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3" descr="D:\praesentation\monitor_.png">
            <a:hlinkClick r:id="rId5"/>
            <a:extLst>
              <a:ext uri="{FF2B5EF4-FFF2-40B4-BE49-F238E27FC236}">
                <a16:creationId xmlns:a16="http://schemas.microsoft.com/office/drawing/2014/main" id="{CDEF4305-08EF-791B-4EBD-50672350C2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0242" y="4979792"/>
            <a:ext cx="1036566" cy="10357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C529B4FE-8EF3-11E4-FCCA-DAB1696D8DAB}"/>
              </a:ext>
            </a:extLst>
          </p:cNvPr>
          <p:cNvSpPr txBox="1"/>
          <p:nvPr/>
        </p:nvSpPr>
        <p:spPr>
          <a:xfrm>
            <a:off x="9192482" y="4097843"/>
            <a:ext cx="2877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latin typeface="+mj-lt"/>
                <a:cs typeface="Liberation Mono" panose="02070409020205020404" pitchFamily="49" charset="0"/>
              </a:rPr>
              <a:t>2. OCR </a:t>
            </a:r>
            <a:r>
              <a:rPr lang="de-DE" dirty="0" err="1">
                <a:latin typeface="+mj-lt"/>
                <a:cs typeface="Liberation Mono" panose="02070409020205020404" pitchFamily="49" charset="0"/>
              </a:rPr>
              <a:t>fulltext</a:t>
            </a:r>
            <a:r>
              <a:rPr lang="de-DE" dirty="0">
                <a:latin typeface="+mj-lt"/>
                <a:cs typeface="Liberation Mono" panose="02070409020205020404" pitchFamily="49" charset="0"/>
              </a:rPr>
              <a:t> </a:t>
            </a:r>
            <a:r>
              <a:rPr lang="de-DE" dirty="0" err="1">
                <a:latin typeface="+mj-lt"/>
                <a:cs typeface="Liberation Mono" panose="02070409020205020404" pitchFamily="49" charset="0"/>
              </a:rPr>
              <a:t>recognition</a:t>
            </a:r>
            <a:endParaRPr lang="de-DE" dirty="0">
              <a:latin typeface="+mj-lt"/>
              <a:cs typeface="Liberation Mono" panose="02070409020205020404" pitchFamily="49" charset="0"/>
            </a:endParaRPr>
          </a:p>
        </p:txBody>
      </p:sp>
      <p:pic>
        <p:nvPicPr>
          <p:cNvPr id="16" name="Picture 4">
            <a:extLst>
              <a:ext uri="{FF2B5EF4-FFF2-40B4-BE49-F238E27FC236}">
                <a16:creationId xmlns:a16="http://schemas.microsoft.com/office/drawing/2014/main" id="{83D32149-F9FB-10A6-07F2-884E7AC370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066"/>
          <a:stretch/>
        </p:blipFill>
        <p:spPr bwMode="auto">
          <a:xfrm>
            <a:off x="5255052" y="5201407"/>
            <a:ext cx="4651293" cy="8740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feld 16">
            <a:extLst>
              <a:ext uri="{FF2B5EF4-FFF2-40B4-BE49-F238E27FC236}">
                <a16:creationId xmlns:a16="http://schemas.microsoft.com/office/drawing/2014/main" id="{F7A0950B-9AA5-3818-5AC5-5D7329F94C51}"/>
              </a:ext>
            </a:extLst>
          </p:cNvPr>
          <p:cNvSpPr txBox="1"/>
          <p:nvPr/>
        </p:nvSpPr>
        <p:spPr>
          <a:xfrm>
            <a:off x="1232901" y="2760392"/>
            <a:ext cx="2236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1. Image </a:t>
            </a:r>
            <a:r>
              <a:rPr lang="de-DE" dirty="0" err="1"/>
              <a:t>digitization</a:t>
            </a:r>
            <a:endParaRPr lang="de-DE" dirty="0"/>
          </a:p>
        </p:txBody>
      </p:sp>
      <p:pic>
        <p:nvPicPr>
          <p:cNvPr id="18" name="Picture 6" descr="D:\praesentation\db_sql.png">
            <a:extLst>
              <a:ext uri="{FF2B5EF4-FFF2-40B4-BE49-F238E27FC236}">
                <a16:creationId xmlns:a16="http://schemas.microsoft.com/office/drawing/2014/main" id="{DCE8697A-CF19-4E50-8193-38493CA58B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7479" y="4909230"/>
            <a:ext cx="963116" cy="9631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feld 18">
            <a:extLst>
              <a:ext uri="{FF2B5EF4-FFF2-40B4-BE49-F238E27FC236}">
                <a16:creationId xmlns:a16="http://schemas.microsoft.com/office/drawing/2014/main" id="{A26C41A2-EA8B-C7C2-3BD9-76E6D45049F5}"/>
              </a:ext>
            </a:extLst>
          </p:cNvPr>
          <p:cNvSpPr txBox="1"/>
          <p:nvPr/>
        </p:nvSpPr>
        <p:spPr>
          <a:xfrm>
            <a:off x="2144439" y="4636718"/>
            <a:ext cx="17211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4. Web </a:t>
            </a:r>
            <a:r>
              <a:rPr lang="de-DE" dirty="0" err="1"/>
              <a:t>frontend</a:t>
            </a:r>
            <a:endParaRPr lang="de-DE" dirty="0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079B6506-5537-7274-53E1-54AFA2000BD3}"/>
              </a:ext>
            </a:extLst>
          </p:cNvPr>
          <p:cNvSpPr txBox="1"/>
          <p:nvPr/>
        </p:nvSpPr>
        <p:spPr>
          <a:xfrm>
            <a:off x="5020701" y="4494195"/>
            <a:ext cx="31000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3. Parsing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structure</a:t>
            </a:r>
            <a:endParaRPr lang="de-DE" dirty="0"/>
          </a:p>
          <a:p>
            <a:r>
              <a:rPr lang="de-DE" dirty="0">
                <a:sym typeface="Wingdings" panose="05000000000000000000" pitchFamily="2" charset="2"/>
              </a:rPr>
              <a:t> Import </a:t>
            </a:r>
            <a:r>
              <a:rPr lang="de-DE" dirty="0" err="1">
                <a:sym typeface="Wingdings" panose="05000000000000000000" pitchFamily="2" charset="2"/>
              </a:rPr>
              <a:t>into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database</a:t>
            </a:r>
            <a:endParaRPr lang="de-DE" dirty="0"/>
          </a:p>
        </p:txBody>
      </p:sp>
      <p:sp>
        <p:nvSpPr>
          <p:cNvPr id="21" name="Pfeil nach unten 17">
            <a:extLst>
              <a:ext uri="{FF2B5EF4-FFF2-40B4-BE49-F238E27FC236}">
                <a16:creationId xmlns:a16="http://schemas.microsoft.com/office/drawing/2014/main" id="{3832BC80-1E4B-69F7-AC50-4FF83316D8E7}"/>
              </a:ext>
            </a:extLst>
          </p:cNvPr>
          <p:cNvSpPr/>
          <p:nvPr/>
        </p:nvSpPr>
        <p:spPr>
          <a:xfrm>
            <a:off x="8185818" y="4151985"/>
            <a:ext cx="302509" cy="87401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Pfeil nach rechts 2">
            <a:extLst>
              <a:ext uri="{FF2B5EF4-FFF2-40B4-BE49-F238E27FC236}">
                <a16:creationId xmlns:a16="http://schemas.microsoft.com/office/drawing/2014/main" id="{04597AD9-56A5-ABB4-F6DD-6B3A2F43684D}"/>
              </a:ext>
            </a:extLst>
          </p:cNvPr>
          <p:cNvSpPr/>
          <p:nvPr/>
        </p:nvSpPr>
        <p:spPr>
          <a:xfrm rot="10800000">
            <a:off x="3793519" y="5272634"/>
            <a:ext cx="1008112" cy="2927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Pfeil nach rechts 2">
            <a:extLst>
              <a:ext uri="{FF2B5EF4-FFF2-40B4-BE49-F238E27FC236}">
                <a16:creationId xmlns:a16="http://schemas.microsoft.com/office/drawing/2014/main" id="{9EC3CA4D-0C71-48A7-C961-46E26A5984AC}"/>
              </a:ext>
            </a:extLst>
          </p:cNvPr>
          <p:cNvSpPr/>
          <p:nvPr/>
        </p:nvSpPr>
        <p:spPr>
          <a:xfrm>
            <a:off x="4392880" y="3156329"/>
            <a:ext cx="3734844" cy="2927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18880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/>
      <p:bldP spid="19" grpId="0"/>
      <p:bldP spid="20" grpId="0"/>
      <p:bldP spid="21" grpId="0" animBg="1"/>
      <p:bldP spid="22" grpId="0" animBg="1"/>
      <p:bldP spid="2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232A9A-65AD-C867-6B96-10088A6BBA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8800" y="612001"/>
            <a:ext cx="7095051" cy="1248289"/>
          </a:xfrm>
        </p:spPr>
        <p:txBody>
          <a:bodyPr/>
          <a:lstStyle/>
          <a:p>
            <a:r>
              <a:rPr lang="de-DE" dirty="0"/>
              <a:t>Data Acquisition and Collection:</a:t>
            </a:r>
            <a:br>
              <a:rPr lang="de-DE" dirty="0"/>
            </a:br>
            <a:r>
              <a:rPr lang="de-DE" b="0" dirty="0"/>
              <a:t>Optical Character Recognition – Data Sources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2D409C5-E31E-7FD4-9B2B-4F20883FD6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CC166-4E39-43B8-AB91-BDD1C4C9E224}" type="slidenum">
              <a:rPr lang="de-DE" smtClean="0"/>
              <a:t>18</a:t>
            </a:fld>
            <a:endParaRPr lang="de-DE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9C354487-EA04-2DF4-765B-4767493DCA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2" t="1746" r="3391" b="87313"/>
          <a:stretch/>
        </p:blipFill>
        <p:spPr bwMode="auto">
          <a:xfrm>
            <a:off x="3937347" y="2205658"/>
            <a:ext cx="4185232" cy="7586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1DE88F48-78DA-8195-C2EA-105605508612}"/>
              </a:ext>
            </a:extLst>
          </p:cNvPr>
          <p:cNvSpPr txBox="1">
            <a:spLocks/>
          </p:cNvSpPr>
          <p:nvPr/>
        </p:nvSpPr>
        <p:spPr>
          <a:xfrm>
            <a:off x="2141531" y="3292001"/>
            <a:ext cx="7776864" cy="295558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342864" indent="-342864" algn="l" defTabSz="91430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3056"/>
                </a:solidFill>
                <a:latin typeface="+mn-lt"/>
                <a:ea typeface="+mn-ea"/>
                <a:cs typeface="+mn-cs"/>
              </a:defRPr>
            </a:lvl1pPr>
            <a:lvl2pPr marL="742873" indent="-285720" algn="l" defTabSz="91430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rgbClr val="003056"/>
                </a:solidFill>
                <a:latin typeface="+mn-lt"/>
                <a:ea typeface="+mn-ea"/>
                <a:cs typeface="+mn-cs"/>
              </a:defRPr>
            </a:lvl2pPr>
            <a:lvl3pPr marL="1142881" indent="-228576" algn="l" defTabSz="91430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3056"/>
                </a:solidFill>
                <a:latin typeface="+mn-lt"/>
                <a:ea typeface="+mn-ea"/>
                <a:cs typeface="+mn-cs"/>
              </a:defRPr>
            </a:lvl3pPr>
            <a:lvl4pPr marL="1600034" indent="-228576" algn="l" defTabSz="91430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600" kern="1200">
                <a:solidFill>
                  <a:srgbClr val="003056"/>
                </a:solidFill>
                <a:latin typeface="+mn-lt"/>
                <a:ea typeface="+mn-ea"/>
                <a:cs typeface="+mn-cs"/>
              </a:defRPr>
            </a:lvl4pPr>
            <a:lvl5pPr marL="2057185" indent="-228576" algn="l" defTabSz="914305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600" kern="1200">
                <a:solidFill>
                  <a:srgbClr val="003056"/>
                </a:solidFill>
                <a:latin typeface="+mn-lt"/>
                <a:ea typeface="+mn-ea"/>
                <a:cs typeface="+mn-cs"/>
              </a:defRPr>
            </a:lvl5pPr>
            <a:lvl6pPr marL="2514338" indent="-228576" algn="l" defTabSz="91430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490" indent="-228576" algn="l" defTabSz="91430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643" indent="-228576" algn="l" defTabSz="91430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795" indent="-228576" algn="l" defTabSz="91430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2000" dirty="0"/>
              <a:t>Official </a:t>
            </a:r>
            <a:r>
              <a:rPr lang="de-DE" sz="2000" dirty="0" err="1"/>
              <a:t>journal</a:t>
            </a:r>
            <a:r>
              <a:rPr lang="de-DE" sz="2000" dirty="0"/>
              <a:t> of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Prussian</a:t>
            </a:r>
            <a:r>
              <a:rPr lang="de-DE" sz="2000" dirty="0"/>
              <a:t> </a:t>
            </a:r>
            <a:r>
              <a:rPr lang="de-DE" sz="2000" dirty="0" err="1"/>
              <a:t>government</a:t>
            </a:r>
            <a:r>
              <a:rPr lang="de-DE" sz="2000" dirty="0"/>
              <a:t> and </a:t>
            </a:r>
            <a:r>
              <a:rPr lang="de-DE" sz="2000" dirty="0" err="1"/>
              <a:t>the</a:t>
            </a:r>
            <a:r>
              <a:rPr lang="de-DE" sz="2000" dirty="0"/>
              <a:t> „Deutsche Reich“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de-DE" sz="2000" dirty="0" err="1"/>
              <a:t>Proclamation</a:t>
            </a:r>
            <a:r>
              <a:rPr lang="de-DE" sz="2000" dirty="0"/>
              <a:t> of </a:t>
            </a:r>
            <a:r>
              <a:rPr lang="de-DE" sz="2000" dirty="0" err="1"/>
              <a:t>new</a:t>
            </a:r>
            <a:r>
              <a:rPr lang="de-DE" sz="2000" dirty="0"/>
              <a:t> </a:t>
            </a:r>
            <a:r>
              <a:rPr lang="de-DE" sz="2000" dirty="0" err="1"/>
              <a:t>laws</a:t>
            </a:r>
            <a:r>
              <a:rPr lang="de-DE" sz="2000" dirty="0"/>
              <a:t> and </a:t>
            </a:r>
            <a:r>
              <a:rPr lang="de-DE" sz="2000" dirty="0" err="1"/>
              <a:t>regulations</a:t>
            </a:r>
            <a:endParaRPr lang="de-DE" sz="2000" dirty="0"/>
          </a:p>
          <a:p>
            <a:pPr>
              <a:buFont typeface="Wingdings" panose="05000000000000000000" pitchFamily="2" charset="2"/>
              <a:buChar char="Ø"/>
            </a:pPr>
            <a:r>
              <a:rPr lang="de-DE" sz="2000" dirty="0"/>
              <a:t>Public </a:t>
            </a:r>
            <a:r>
              <a:rPr lang="de-DE" sz="2000" dirty="0" err="1"/>
              <a:t>announcements</a:t>
            </a:r>
            <a:endParaRPr lang="de-DE" sz="2000" dirty="0"/>
          </a:p>
          <a:p>
            <a:pPr>
              <a:buFont typeface="Wingdings" panose="05000000000000000000" pitchFamily="2" charset="2"/>
              <a:buChar char="Ø"/>
            </a:pPr>
            <a:r>
              <a:rPr lang="de-DE" sz="2000" dirty="0" err="1"/>
              <a:t>Losses</a:t>
            </a:r>
            <a:r>
              <a:rPr lang="de-DE" sz="2000" dirty="0"/>
              <a:t> </a:t>
            </a:r>
            <a:r>
              <a:rPr lang="de-DE" sz="2000" dirty="0" err="1"/>
              <a:t>during</a:t>
            </a:r>
            <a:r>
              <a:rPr lang="de-DE" sz="2000" dirty="0"/>
              <a:t> WWI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de-DE" sz="2000" dirty="0"/>
              <a:t>Historical </a:t>
            </a:r>
            <a:r>
              <a:rPr lang="de-DE" sz="2000" dirty="0" err="1"/>
              <a:t>commercial</a:t>
            </a:r>
            <a:r>
              <a:rPr lang="de-DE" sz="2000" dirty="0"/>
              <a:t> </a:t>
            </a:r>
            <a:r>
              <a:rPr lang="de-DE" sz="2000" dirty="0" err="1"/>
              <a:t>registers</a:t>
            </a:r>
            <a:r>
              <a:rPr lang="de-DE" sz="2000" dirty="0"/>
              <a:t> (</a:t>
            </a:r>
            <a:r>
              <a:rPr lang="de-DE" sz="2000" dirty="0" err="1"/>
              <a:t>incorporations</a:t>
            </a:r>
            <a:r>
              <a:rPr lang="de-DE" sz="2000" dirty="0"/>
              <a:t> and </a:t>
            </a:r>
            <a:r>
              <a:rPr lang="de-DE" sz="2000" dirty="0" err="1"/>
              <a:t>bancruptcies</a:t>
            </a:r>
            <a:r>
              <a:rPr lang="de-DE" sz="2000" dirty="0"/>
              <a:t> of </a:t>
            </a:r>
            <a:r>
              <a:rPr lang="de-DE" sz="2000" dirty="0" err="1"/>
              <a:t>companies</a:t>
            </a:r>
            <a:r>
              <a:rPr lang="de-DE" sz="2000" dirty="0"/>
              <a:t>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de-DE" sz="2000" dirty="0"/>
              <a:t>Patent </a:t>
            </a:r>
            <a:r>
              <a:rPr lang="de-DE" sz="2000" dirty="0" err="1"/>
              <a:t>filings</a:t>
            </a:r>
            <a:endParaRPr lang="de-DE" sz="2000" dirty="0"/>
          </a:p>
          <a:p>
            <a:pPr>
              <a:buFont typeface="Wingdings" panose="05000000000000000000" pitchFamily="2" charset="2"/>
              <a:buChar char="Ø"/>
            </a:pPr>
            <a:r>
              <a:rPr lang="de-DE" sz="2000" dirty="0"/>
              <a:t>…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71195E3D-7629-A49C-5EA7-C9BD3790B768}"/>
              </a:ext>
            </a:extLst>
          </p:cNvPr>
          <p:cNvSpPr txBox="1"/>
          <p:nvPr/>
        </p:nvSpPr>
        <p:spPr>
          <a:xfrm rot="21156788">
            <a:off x="4321963" y="5644524"/>
            <a:ext cx="2659912" cy="553998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de-DE" sz="3000" dirty="0">
                <a:highlight>
                  <a:srgbClr val="C0C0C0"/>
                </a:highlight>
                <a:latin typeface="Stencil" panose="040409050D0802020404" pitchFamily="82" charset="0"/>
                <a:ea typeface="STHupo" panose="020B0503020204020204" pitchFamily="2" charset="-122"/>
              </a:rPr>
              <a:t>In </a:t>
            </a:r>
            <a:r>
              <a:rPr lang="de-DE" sz="3000" dirty="0" err="1">
                <a:highlight>
                  <a:srgbClr val="C0C0C0"/>
                </a:highlight>
                <a:latin typeface="Stencil" panose="040409050D0802020404" pitchFamily="82" charset="0"/>
                <a:ea typeface="STHupo" panose="020B0503020204020204" pitchFamily="2" charset="-122"/>
              </a:rPr>
              <a:t>progress</a:t>
            </a:r>
            <a:endParaRPr lang="de-DE" sz="3000" dirty="0">
              <a:highlight>
                <a:srgbClr val="C0C0C0"/>
              </a:highlight>
              <a:latin typeface="Stencil" panose="040409050D0802020404" pitchFamily="82" charset="0"/>
              <a:ea typeface="STHupo" panose="020B0503020204020204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73750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22DE97DF-A6B8-E4D4-0ED6-3AF6712E1B09}"/>
              </a:ext>
            </a:extLst>
          </p:cNvPr>
          <p:cNvGrpSpPr/>
          <p:nvPr/>
        </p:nvGrpSpPr>
        <p:grpSpPr>
          <a:xfrm>
            <a:off x="6896546" y="2349201"/>
            <a:ext cx="4629164" cy="1034384"/>
            <a:chOff x="6896546" y="2349201"/>
            <a:chExt cx="4629164" cy="1034384"/>
          </a:xfrm>
        </p:grpSpPr>
        <p:sp>
          <p:nvSpPr>
            <p:cNvPr id="13" name="Rechteck: abgerundete Ecken 12">
              <a:extLst>
                <a:ext uri="{FF2B5EF4-FFF2-40B4-BE49-F238E27FC236}">
                  <a16:creationId xmlns:a16="http://schemas.microsoft.com/office/drawing/2014/main" id="{8E7C1779-0CBB-0BA0-A5CA-7DE75F94E3ED}"/>
                </a:ext>
              </a:extLst>
            </p:cNvPr>
            <p:cNvSpPr/>
            <p:nvPr/>
          </p:nvSpPr>
          <p:spPr>
            <a:xfrm>
              <a:off x="7132706" y="2349201"/>
              <a:ext cx="4310910" cy="1034384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200" dirty="0"/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565759A9-D787-718D-8C1F-2028331337D9}"/>
                </a:ext>
              </a:extLst>
            </p:cNvPr>
            <p:cNvSpPr txBox="1"/>
            <p:nvPr/>
          </p:nvSpPr>
          <p:spPr>
            <a:xfrm>
              <a:off x="6896546" y="2349201"/>
              <a:ext cx="462916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000" b="1" dirty="0">
                  <a:solidFill>
                    <a:srgbClr val="00224C"/>
                  </a:solidFill>
                </a:rPr>
                <a:t>Data </a:t>
              </a:r>
              <a:r>
                <a:rPr lang="de-DE" sz="2000" b="1" dirty="0" err="1">
                  <a:solidFill>
                    <a:srgbClr val="00224C"/>
                  </a:solidFill>
                </a:rPr>
                <a:t>management</a:t>
              </a:r>
              <a:r>
                <a:rPr lang="de-DE" sz="2000" b="1" dirty="0">
                  <a:solidFill>
                    <a:srgbClr val="00224C"/>
                  </a:solidFill>
                </a:rPr>
                <a:t> </a:t>
              </a:r>
              <a:r>
                <a:rPr lang="de-DE" sz="2000" b="1" dirty="0" err="1">
                  <a:solidFill>
                    <a:srgbClr val="00224C"/>
                  </a:solidFill>
                </a:rPr>
                <a:t>planning</a:t>
              </a:r>
              <a:r>
                <a:rPr lang="de-DE" sz="2000" b="1" dirty="0">
                  <a:solidFill>
                    <a:srgbClr val="00224C"/>
                  </a:solidFill>
                </a:rPr>
                <a:t> and </a:t>
              </a:r>
            </a:p>
            <a:p>
              <a:pPr algn="ctr"/>
              <a:r>
                <a:rPr lang="de-DE" sz="2000" b="1" dirty="0">
                  <a:solidFill>
                    <a:srgbClr val="00224C"/>
                  </a:solidFill>
                </a:rPr>
                <a:t>FAIR </a:t>
              </a:r>
              <a:r>
                <a:rPr lang="de-DE" sz="2000" b="1" dirty="0" err="1">
                  <a:solidFill>
                    <a:srgbClr val="00224C"/>
                  </a:solidFill>
                </a:rPr>
                <a:t>data</a:t>
              </a:r>
              <a:r>
                <a:rPr lang="de-DE" sz="2000" b="1" dirty="0">
                  <a:solidFill>
                    <a:srgbClr val="00224C"/>
                  </a:solidFill>
                </a:rPr>
                <a:t> </a:t>
              </a:r>
              <a:r>
                <a:rPr lang="de-DE" sz="2000" b="1" dirty="0" err="1">
                  <a:solidFill>
                    <a:srgbClr val="00224C"/>
                  </a:solidFill>
                </a:rPr>
                <a:t>management</a:t>
              </a:r>
              <a:r>
                <a:rPr lang="de-DE" sz="2000" b="1" dirty="0">
                  <a:solidFill>
                    <a:srgbClr val="00224C"/>
                  </a:solidFill>
                </a:rPr>
                <a:t> </a:t>
              </a:r>
            </a:p>
            <a:p>
              <a:pPr algn="ctr"/>
              <a:r>
                <a:rPr lang="de-DE" sz="2000" dirty="0">
                  <a:solidFill>
                    <a:srgbClr val="00224C"/>
                  </a:solidFill>
                </a:rPr>
                <a:t>(DMPs, </a:t>
              </a:r>
              <a:r>
                <a:rPr lang="de-DE" sz="2000" dirty="0" err="1">
                  <a:solidFill>
                    <a:srgbClr val="00224C"/>
                  </a:solidFill>
                </a:rPr>
                <a:t>funders</a:t>
              </a:r>
              <a:r>
                <a:rPr lang="de-DE" sz="2000" dirty="0">
                  <a:solidFill>
                    <a:srgbClr val="00224C"/>
                  </a:solidFill>
                </a:rPr>
                <a:t>‘ and </a:t>
              </a:r>
              <a:r>
                <a:rPr lang="de-DE" sz="2000" dirty="0" err="1">
                  <a:solidFill>
                    <a:srgbClr val="00224C"/>
                  </a:solidFill>
                </a:rPr>
                <a:t>journal</a:t>
              </a:r>
              <a:r>
                <a:rPr lang="de-DE" sz="2000" dirty="0">
                  <a:solidFill>
                    <a:srgbClr val="00224C"/>
                  </a:solidFill>
                </a:rPr>
                <a:t> </a:t>
              </a:r>
              <a:r>
                <a:rPr lang="de-DE" sz="2000" dirty="0" err="1">
                  <a:solidFill>
                    <a:srgbClr val="00224C"/>
                  </a:solidFill>
                </a:rPr>
                <a:t>guidelines</a:t>
              </a:r>
              <a:r>
                <a:rPr lang="de-DE" sz="2000" dirty="0">
                  <a:solidFill>
                    <a:srgbClr val="00224C"/>
                  </a:solidFill>
                </a:rPr>
                <a:t>)</a:t>
              </a:r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620A079B-C008-0071-0EEA-B4ACF864B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The FDZ Services </a:t>
            </a:r>
            <a:r>
              <a:rPr lang="de-DE" dirty="0" err="1"/>
              <a:t>along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Research Data Cycle</a:t>
            </a:r>
          </a:p>
        </p:txBody>
      </p:sp>
      <p:sp>
        <p:nvSpPr>
          <p:cNvPr id="14" name="Rechteck: abgerundete Ecken 13">
            <a:extLst>
              <a:ext uri="{FF2B5EF4-FFF2-40B4-BE49-F238E27FC236}">
                <a16:creationId xmlns:a16="http://schemas.microsoft.com/office/drawing/2014/main" id="{1AD1425D-259B-2E9B-6A52-D99BA8111526}"/>
              </a:ext>
            </a:extLst>
          </p:cNvPr>
          <p:cNvSpPr/>
          <p:nvPr/>
        </p:nvSpPr>
        <p:spPr>
          <a:xfrm>
            <a:off x="7384368" y="4181925"/>
            <a:ext cx="4629164" cy="1023123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200"/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80F3C56F-3A4D-7157-279F-6655AC4CAD7E}"/>
              </a:ext>
            </a:extLst>
          </p:cNvPr>
          <p:cNvSpPr/>
          <p:nvPr/>
        </p:nvSpPr>
        <p:spPr>
          <a:xfrm>
            <a:off x="529012" y="2450962"/>
            <a:ext cx="4354310" cy="106025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200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39493713-CBB8-E7E1-1C84-19B40A98BE31}"/>
              </a:ext>
            </a:extLst>
          </p:cNvPr>
          <p:cNvSpPr txBox="1"/>
          <p:nvPr/>
        </p:nvSpPr>
        <p:spPr>
          <a:xfrm>
            <a:off x="7195293" y="4220420"/>
            <a:ext cx="50471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b="1" dirty="0">
                <a:solidFill>
                  <a:srgbClr val="00224C"/>
                </a:solidFill>
              </a:rPr>
              <a:t>Data </a:t>
            </a:r>
            <a:r>
              <a:rPr lang="de-DE" sz="2000" b="1" dirty="0" err="1">
                <a:solidFill>
                  <a:srgbClr val="00224C"/>
                </a:solidFill>
              </a:rPr>
              <a:t>acquisition</a:t>
            </a:r>
            <a:r>
              <a:rPr lang="de-DE" sz="2000" b="1" dirty="0">
                <a:solidFill>
                  <a:srgbClr val="00224C"/>
                </a:solidFill>
              </a:rPr>
              <a:t> and </a:t>
            </a:r>
            <a:r>
              <a:rPr lang="de-DE" sz="2000" b="1" dirty="0" err="1">
                <a:solidFill>
                  <a:srgbClr val="00224C"/>
                </a:solidFill>
              </a:rPr>
              <a:t>collection</a:t>
            </a:r>
            <a:r>
              <a:rPr lang="de-DE" sz="2000" b="1" dirty="0">
                <a:solidFill>
                  <a:srgbClr val="00224C"/>
                </a:solidFill>
              </a:rPr>
              <a:t> </a:t>
            </a:r>
            <a:r>
              <a:rPr lang="de-DE" sz="2000" dirty="0">
                <a:solidFill>
                  <a:srgbClr val="00224C"/>
                </a:solidFill>
              </a:rPr>
              <a:t>(</a:t>
            </a:r>
            <a:r>
              <a:rPr lang="de-DE" sz="2000" dirty="0" err="1">
                <a:solidFill>
                  <a:srgbClr val="00224C"/>
                </a:solidFill>
              </a:rPr>
              <a:t>licenses&amp;legal</a:t>
            </a:r>
            <a:r>
              <a:rPr lang="de-DE" sz="2000" dirty="0">
                <a:solidFill>
                  <a:srgbClr val="00224C"/>
                </a:solidFill>
              </a:rPr>
              <a:t>, </a:t>
            </a:r>
            <a:r>
              <a:rPr lang="de-DE" sz="2000" dirty="0" err="1">
                <a:solidFill>
                  <a:srgbClr val="00224C"/>
                </a:solidFill>
              </a:rPr>
              <a:t>harvesting</a:t>
            </a:r>
            <a:r>
              <a:rPr lang="de-DE" sz="2000" dirty="0">
                <a:solidFill>
                  <a:srgbClr val="00224C"/>
                </a:solidFill>
              </a:rPr>
              <a:t>, </a:t>
            </a:r>
            <a:r>
              <a:rPr lang="de-DE" sz="2000" dirty="0" err="1">
                <a:solidFill>
                  <a:srgbClr val="00224C"/>
                </a:solidFill>
              </a:rPr>
              <a:t>scraping</a:t>
            </a:r>
            <a:r>
              <a:rPr lang="de-DE" sz="2000" dirty="0">
                <a:solidFill>
                  <a:srgbClr val="00224C"/>
                </a:solidFill>
              </a:rPr>
              <a:t>, OCR, German Internet Panel / GIP)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FBD045DE-70BB-9748-E31C-1FEE261C2696}"/>
              </a:ext>
            </a:extLst>
          </p:cNvPr>
          <p:cNvSpPr txBox="1"/>
          <p:nvPr/>
        </p:nvSpPr>
        <p:spPr>
          <a:xfrm>
            <a:off x="600923" y="2473259"/>
            <a:ext cx="42371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b="1" dirty="0">
                <a:solidFill>
                  <a:srgbClr val="00224C"/>
                </a:solidFill>
              </a:rPr>
              <a:t>Data </a:t>
            </a:r>
            <a:r>
              <a:rPr lang="de-DE" sz="2000" b="1" dirty="0" err="1">
                <a:solidFill>
                  <a:srgbClr val="00224C"/>
                </a:solidFill>
              </a:rPr>
              <a:t>archiving</a:t>
            </a:r>
            <a:r>
              <a:rPr lang="de-DE" sz="2000" b="1" dirty="0">
                <a:solidFill>
                  <a:srgbClr val="00224C"/>
                </a:solidFill>
              </a:rPr>
              <a:t>, </a:t>
            </a:r>
            <a:r>
              <a:rPr lang="de-DE" sz="2000" b="1" dirty="0" err="1">
                <a:solidFill>
                  <a:srgbClr val="00224C"/>
                </a:solidFill>
              </a:rPr>
              <a:t>sharing</a:t>
            </a:r>
            <a:r>
              <a:rPr lang="de-DE" sz="2000" b="1" dirty="0">
                <a:solidFill>
                  <a:srgbClr val="00224C"/>
                </a:solidFill>
              </a:rPr>
              <a:t>, </a:t>
            </a:r>
            <a:r>
              <a:rPr lang="de-DE" sz="2000" b="1" dirty="0" err="1">
                <a:solidFill>
                  <a:srgbClr val="00224C"/>
                </a:solidFill>
              </a:rPr>
              <a:t>publishing</a:t>
            </a:r>
            <a:r>
              <a:rPr lang="de-DE" sz="2000" b="1" dirty="0">
                <a:solidFill>
                  <a:srgbClr val="00224C"/>
                </a:solidFill>
              </a:rPr>
              <a:t> </a:t>
            </a:r>
          </a:p>
          <a:p>
            <a:pPr algn="ctr"/>
            <a:r>
              <a:rPr lang="de-DE" sz="2000" dirty="0">
                <a:solidFill>
                  <a:srgbClr val="00224C"/>
                </a:solidFill>
              </a:rPr>
              <a:t>(MADATA, </a:t>
            </a:r>
            <a:r>
              <a:rPr lang="de-DE" sz="2000" dirty="0" err="1">
                <a:solidFill>
                  <a:srgbClr val="00224C"/>
                </a:solidFill>
              </a:rPr>
              <a:t>MAObjects</a:t>
            </a:r>
            <a:r>
              <a:rPr lang="de-DE" sz="2000" dirty="0">
                <a:solidFill>
                  <a:srgbClr val="00224C"/>
                </a:solidFill>
              </a:rPr>
              <a:t>, </a:t>
            </a:r>
            <a:r>
              <a:rPr lang="de-DE" sz="2000" dirty="0" err="1">
                <a:solidFill>
                  <a:srgbClr val="00224C"/>
                </a:solidFill>
              </a:rPr>
              <a:t>other</a:t>
            </a:r>
            <a:r>
              <a:rPr lang="de-DE" sz="2000" dirty="0">
                <a:solidFill>
                  <a:srgbClr val="00224C"/>
                </a:solidFill>
              </a:rPr>
              <a:t> </a:t>
            </a:r>
            <a:r>
              <a:rPr lang="de-DE" sz="2000" dirty="0" err="1">
                <a:solidFill>
                  <a:srgbClr val="00224C"/>
                </a:solidFill>
              </a:rPr>
              <a:t>repositories</a:t>
            </a:r>
            <a:r>
              <a:rPr lang="de-DE" sz="2000" dirty="0">
                <a:solidFill>
                  <a:srgbClr val="00224C"/>
                </a:solidFill>
              </a:rPr>
              <a:t>, </a:t>
            </a:r>
            <a:r>
              <a:rPr lang="de-DE" sz="2000" dirty="0" err="1">
                <a:solidFill>
                  <a:srgbClr val="00224C"/>
                </a:solidFill>
              </a:rPr>
              <a:t>safe</a:t>
            </a:r>
            <a:r>
              <a:rPr lang="de-DE" sz="2000" dirty="0">
                <a:solidFill>
                  <a:srgbClr val="00224C"/>
                </a:solidFill>
              </a:rPr>
              <a:t> </a:t>
            </a:r>
            <a:r>
              <a:rPr lang="de-DE" sz="2000" dirty="0" err="1">
                <a:solidFill>
                  <a:srgbClr val="00224C"/>
                </a:solidFill>
              </a:rPr>
              <a:t>room</a:t>
            </a:r>
            <a:r>
              <a:rPr lang="de-DE" sz="2000" dirty="0">
                <a:solidFill>
                  <a:srgbClr val="00224C"/>
                </a:solidFill>
              </a:rPr>
              <a:t>)</a:t>
            </a:r>
          </a:p>
        </p:txBody>
      </p:sp>
      <p:sp>
        <p:nvSpPr>
          <p:cNvPr id="24" name="Rechteck: abgerundete Ecken 23">
            <a:extLst>
              <a:ext uri="{FF2B5EF4-FFF2-40B4-BE49-F238E27FC236}">
                <a16:creationId xmlns:a16="http://schemas.microsoft.com/office/drawing/2014/main" id="{4EED1D33-9DDC-23E4-6D00-DA06D1DEB4D3}"/>
              </a:ext>
            </a:extLst>
          </p:cNvPr>
          <p:cNvSpPr/>
          <p:nvPr/>
        </p:nvSpPr>
        <p:spPr>
          <a:xfrm>
            <a:off x="3709946" y="5288993"/>
            <a:ext cx="3422760" cy="733089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200" dirty="0"/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B6EFEC1F-78E4-1F99-E9DD-06415C149E2F}"/>
              </a:ext>
            </a:extLst>
          </p:cNvPr>
          <p:cNvSpPr txBox="1"/>
          <p:nvPr/>
        </p:nvSpPr>
        <p:spPr>
          <a:xfrm>
            <a:off x="3244171" y="5307354"/>
            <a:ext cx="43543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b="1" dirty="0">
                <a:solidFill>
                  <a:srgbClr val="00224C"/>
                </a:solidFill>
              </a:rPr>
              <a:t>Data </a:t>
            </a:r>
            <a:r>
              <a:rPr lang="de-DE" sz="2000" b="1" dirty="0" err="1">
                <a:solidFill>
                  <a:srgbClr val="00224C"/>
                </a:solidFill>
              </a:rPr>
              <a:t>offerings</a:t>
            </a:r>
            <a:r>
              <a:rPr lang="de-DE" sz="2000" b="1" dirty="0">
                <a:solidFill>
                  <a:srgbClr val="00224C"/>
                </a:solidFill>
              </a:rPr>
              <a:t> </a:t>
            </a:r>
            <a:r>
              <a:rPr lang="de-DE" sz="2000" b="1" dirty="0" err="1">
                <a:solidFill>
                  <a:srgbClr val="00224C"/>
                </a:solidFill>
              </a:rPr>
              <a:t>by</a:t>
            </a:r>
            <a:r>
              <a:rPr lang="de-DE" sz="2000" b="1" dirty="0">
                <a:solidFill>
                  <a:srgbClr val="00224C"/>
                </a:solidFill>
              </a:rPr>
              <a:t> FDZ</a:t>
            </a:r>
          </a:p>
          <a:p>
            <a:pPr algn="ctr"/>
            <a:r>
              <a:rPr lang="de-DE" sz="2000" dirty="0">
                <a:solidFill>
                  <a:srgbClr val="00224C"/>
                </a:solidFill>
              </a:rPr>
              <a:t>(Aktienführer, Reichsanzeiger)</a:t>
            </a:r>
          </a:p>
        </p:txBody>
      </p:sp>
      <p:sp>
        <p:nvSpPr>
          <p:cNvPr id="28" name="Foliennummernplatzhalter 5">
            <a:extLst>
              <a:ext uri="{FF2B5EF4-FFF2-40B4-BE49-F238E27FC236}">
                <a16:creationId xmlns:a16="http://schemas.microsoft.com/office/drawing/2014/main" id="{14D02ECA-A913-6018-33D6-335413919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17601" y="6314401"/>
            <a:ext cx="1406313" cy="180042"/>
          </a:xfrm>
        </p:spPr>
        <p:txBody>
          <a:bodyPr/>
          <a:lstStyle/>
          <a:p>
            <a:fld id="{FC0CC166-4E39-43B8-AB91-BDD1C4C9E224}" type="slidenum">
              <a:rPr lang="de-DE" smtClean="0"/>
              <a:t>19</a:t>
            </a:fld>
            <a:endParaRPr lang="de-DE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4ADEDDDC-00A9-70D9-4665-93F99FF85CB8}"/>
              </a:ext>
            </a:extLst>
          </p:cNvPr>
          <p:cNvSpPr/>
          <p:nvPr/>
        </p:nvSpPr>
        <p:spPr>
          <a:xfrm>
            <a:off x="185547" y="2152685"/>
            <a:ext cx="11881320" cy="3918323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1F08EE54-C318-B67A-EF2E-660359932613}"/>
              </a:ext>
            </a:extLst>
          </p:cNvPr>
          <p:cNvSpPr txBox="1"/>
          <p:nvPr/>
        </p:nvSpPr>
        <p:spPr>
          <a:xfrm>
            <a:off x="4607213" y="3096445"/>
            <a:ext cx="252994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000" dirty="0" err="1">
                <a:solidFill>
                  <a:schemeClr val="bg1"/>
                </a:solidFill>
              </a:rPr>
              <a:t>trainings</a:t>
            </a:r>
            <a:r>
              <a:rPr lang="de-DE" sz="3000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8" name="Grafik 7" descr="Klassenzimmer mit einfarbiger Füllung">
            <a:extLst>
              <a:ext uri="{FF2B5EF4-FFF2-40B4-BE49-F238E27FC236}">
                <a16:creationId xmlns:a16="http://schemas.microsoft.com/office/drawing/2014/main" id="{0E08E7C7-944F-EDD2-8C35-38373315D2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51648" y="3198525"/>
            <a:ext cx="445783" cy="445783"/>
          </a:xfrm>
          <a:prstGeom prst="rect">
            <a:avLst/>
          </a:prstGeom>
        </p:spPr>
      </p:pic>
      <p:sp>
        <p:nvSpPr>
          <p:cNvPr id="9" name="Ellipse 8">
            <a:extLst>
              <a:ext uri="{FF2B5EF4-FFF2-40B4-BE49-F238E27FC236}">
                <a16:creationId xmlns:a16="http://schemas.microsoft.com/office/drawing/2014/main" id="{75247C72-A118-C977-5AF4-D53D0ADD1B21}"/>
              </a:ext>
            </a:extLst>
          </p:cNvPr>
          <p:cNvSpPr/>
          <p:nvPr/>
        </p:nvSpPr>
        <p:spPr>
          <a:xfrm>
            <a:off x="4114309" y="2873236"/>
            <a:ext cx="3870470" cy="2477223"/>
          </a:xfrm>
          <a:prstGeom prst="ellipse">
            <a:avLst/>
          </a:prstGeom>
          <a:solidFill>
            <a:srgbClr val="002F56"/>
          </a:solidFill>
          <a:ln>
            <a:solidFill>
              <a:srgbClr val="002F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" name="Grafik 9" descr="Schlägel und Eisen mit einfarbiger Füllung">
            <a:extLst>
              <a:ext uri="{FF2B5EF4-FFF2-40B4-BE49-F238E27FC236}">
                <a16:creationId xmlns:a16="http://schemas.microsoft.com/office/drawing/2014/main" id="{6AE6C5F8-6F7E-B8CB-D047-EF5924D8A1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38453" y="3973336"/>
            <a:ext cx="497839" cy="497839"/>
          </a:xfrm>
          <a:prstGeom prst="rect">
            <a:avLst/>
          </a:prstGeom>
        </p:spPr>
      </p:pic>
      <p:pic>
        <p:nvPicPr>
          <p:cNvPr id="11" name="Grafik 10" descr="Informationen mit einfarbiger Füllung">
            <a:extLst>
              <a:ext uri="{FF2B5EF4-FFF2-40B4-BE49-F238E27FC236}">
                <a16:creationId xmlns:a16="http://schemas.microsoft.com/office/drawing/2014/main" id="{5883FF8A-B66C-D7CF-A023-77A4BBB1D3E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554937" y="4578040"/>
            <a:ext cx="497839" cy="458477"/>
          </a:xfrm>
          <a:prstGeom prst="rect">
            <a:avLst/>
          </a:prstGeom>
        </p:spPr>
      </p:pic>
      <p:sp>
        <p:nvSpPr>
          <p:cNvPr id="20" name="Textfeld 19">
            <a:extLst>
              <a:ext uri="{FF2B5EF4-FFF2-40B4-BE49-F238E27FC236}">
                <a16:creationId xmlns:a16="http://schemas.microsoft.com/office/drawing/2014/main" id="{59003C1C-F2E4-8DD3-8F8D-725CFE34E523}"/>
              </a:ext>
            </a:extLst>
          </p:cNvPr>
          <p:cNvSpPr txBox="1"/>
          <p:nvPr/>
        </p:nvSpPr>
        <p:spPr>
          <a:xfrm>
            <a:off x="5601063" y="3947152"/>
            <a:ext cx="1096296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3000" dirty="0" err="1">
                <a:solidFill>
                  <a:schemeClr val="bg1"/>
                </a:solidFill>
              </a:rPr>
              <a:t>tools</a:t>
            </a:r>
            <a:endParaRPr lang="de-DE" sz="3000" dirty="0">
              <a:solidFill>
                <a:schemeClr val="bg1"/>
              </a:solidFill>
            </a:endParaRP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279C132B-0840-49E8-16B0-5D52AED9F010}"/>
              </a:ext>
            </a:extLst>
          </p:cNvPr>
          <p:cNvSpPr txBox="1"/>
          <p:nvPr/>
        </p:nvSpPr>
        <p:spPr>
          <a:xfrm>
            <a:off x="4922201" y="4533645"/>
            <a:ext cx="1920703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3000" dirty="0">
                <a:solidFill>
                  <a:schemeClr val="bg1"/>
                </a:solidFill>
              </a:rPr>
              <a:t>support </a:t>
            </a:r>
            <a:endParaRPr lang="de-DE" sz="3000" dirty="0"/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D4F47A8E-7BB3-534B-AE2A-08337A0FFA0E}"/>
              </a:ext>
            </a:extLst>
          </p:cNvPr>
          <p:cNvSpPr txBox="1"/>
          <p:nvPr/>
        </p:nvSpPr>
        <p:spPr>
          <a:xfrm>
            <a:off x="4496125" y="3342786"/>
            <a:ext cx="252994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000" dirty="0" err="1">
                <a:solidFill>
                  <a:schemeClr val="bg1"/>
                </a:solidFill>
              </a:rPr>
              <a:t>trainings</a:t>
            </a:r>
            <a:r>
              <a:rPr lang="de-DE" sz="3000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27" name="Grafik 26" descr="Klassenzimmer mit einfarbiger Füllung">
            <a:extLst>
              <a:ext uri="{FF2B5EF4-FFF2-40B4-BE49-F238E27FC236}">
                <a16:creationId xmlns:a16="http://schemas.microsoft.com/office/drawing/2014/main" id="{C20E16A3-BBE5-D432-58E8-D44910865D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62066" y="3421416"/>
            <a:ext cx="445783" cy="445783"/>
          </a:xfrm>
          <a:prstGeom prst="rect">
            <a:avLst/>
          </a:prstGeo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65C9EAE-21FB-F1C8-66BE-2D3C7182043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1114" y="4391731"/>
            <a:ext cx="2845541" cy="180042"/>
          </a:xfrm>
        </p:spPr>
        <p:txBody>
          <a:bodyPr/>
          <a:lstStyle/>
          <a:p>
            <a:r>
              <a:rPr lang="de-DE"/>
              <a:t>TT.MM.JJJJ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7C836E2-CD86-918C-4A69-E69DE24936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51114" y="4139730"/>
            <a:ext cx="3861805" cy="180042"/>
          </a:xfrm>
        </p:spPr>
        <p:txBody>
          <a:bodyPr/>
          <a:lstStyle/>
          <a:p>
            <a:r>
              <a:rPr lang="de-DE"/>
              <a:t>Beispiel-Fußzeile</a:t>
            </a:r>
            <a:endParaRPr lang="de-DE" dirty="0"/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D2DE8FC8-CA38-E84E-39D4-EA78FA4D171F}"/>
              </a:ext>
            </a:extLst>
          </p:cNvPr>
          <p:cNvSpPr/>
          <p:nvPr/>
        </p:nvSpPr>
        <p:spPr>
          <a:xfrm>
            <a:off x="471329" y="3914024"/>
            <a:ext cx="4001731" cy="106025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20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D0CE76D-CE6E-4FE2-4DB2-091B5DCAE77D}"/>
              </a:ext>
            </a:extLst>
          </p:cNvPr>
          <p:cNvSpPr txBox="1"/>
          <p:nvPr/>
        </p:nvSpPr>
        <p:spPr>
          <a:xfrm>
            <a:off x="529012" y="3958619"/>
            <a:ext cx="394404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b="1" dirty="0">
                <a:solidFill>
                  <a:srgbClr val="00224C"/>
                </a:solidFill>
              </a:rPr>
              <a:t>Data </a:t>
            </a:r>
            <a:r>
              <a:rPr lang="de-DE" sz="2000" b="1" dirty="0" err="1">
                <a:solidFill>
                  <a:srgbClr val="00224C"/>
                </a:solidFill>
              </a:rPr>
              <a:t>cleaning</a:t>
            </a:r>
            <a:r>
              <a:rPr lang="de-DE" sz="2000" b="1" dirty="0">
                <a:solidFill>
                  <a:srgbClr val="00224C"/>
                </a:solidFill>
              </a:rPr>
              <a:t>, </a:t>
            </a:r>
            <a:r>
              <a:rPr lang="de-DE" sz="2000" b="1" dirty="0" err="1">
                <a:solidFill>
                  <a:srgbClr val="00224C"/>
                </a:solidFill>
              </a:rPr>
              <a:t>structuring</a:t>
            </a:r>
            <a:r>
              <a:rPr lang="de-DE" sz="2000" b="1" dirty="0">
                <a:solidFill>
                  <a:srgbClr val="00224C"/>
                </a:solidFill>
              </a:rPr>
              <a:t>, and </a:t>
            </a:r>
            <a:r>
              <a:rPr lang="de-DE" sz="2000" b="1" dirty="0" err="1">
                <a:solidFill>
                  <a:srgbClr val="00224C"/>
                </a:solidFill>
              </a:rPr>
              <a:t>linking</a:t>
            </a:r>
            <a:r>
              <a:rPr lang="de-DE" sz="2000" b="1" dirty="0">
                <a:solidFill>
                  <a:srgbClr val="00224C"/>
                </a:solidFill>
              </a:rPr>
              <a:t> </a:t>
            </a:r>
          </a:p>
          <a:p>
            <a:pPr algn="ctr"/>
            <a:r>
              <a:rPr lang="de-DE" sz="2000" dirty="0">
                <a:solidFill>
                  <a:srgbClr val="00224C"/>
                </a:solidFill>
              </a:rPr>
              <a:t>(</a:t>
            </a:r>
            <a:r>
              <a:rPr lang="de-DE" sz="2000" dirty="0" err="1">
                <a:solidFill>
                  <a:srgbClr val="00224C"/>
                </a:solidFill>
              </a:rPr>
              <a:t>OpenRefine</a:t>
            </a:r>
            <a:r>
              <a:rPr lang="de-DE" sz="2000" dirty="0">
                <a:solidFill>
                  <a:srgbClr val="00224C"/>
                </a:solidFill>
              </a:rPr>
              <a:t>, </a:t>
            </a:r>
            <a:r>
              <a:rPr lang="de-DE" sz="2000" dirty="0" err="1">
                <a:solidFill>
                  <a:srgbClr val="00224C"/>
                </a:solidFill>
              </a:rPr>
              <a:t>knowledge</a:t>
            </a:r>
            <a:r>
              <a:rPr lang="de-DE" sz="2000" dirty="0">
                <a:solidFill>
                  <a:srgbClr val="00224C"/>
                </a:solidFill>
              </a:rPr>
              <a:t> </a:t>
            </a:r>
            <a:r>
              <a:rPr lang="de-DE" sz="2000" dirty="0" err="1">
                <a:solidFill>
                  <a:srgbClr val="00224C"/>
                </a:solidFill>
              </a:rPr>
              <a:t>graphs</a:t>
            </a:r>
            <a:r>
              <a:rPr lang="de-DE" sz="2000" dirty="0">
                <a:solidFill>
                  <a:srgbClr val="00224C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6312970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63E068E-54A7-9B5D-65F0-BF0BE1C16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The Research Data Center (FDZ)</a:t>
            </a:r>
            <a:br>
              <a:rPr lang="de-DE" dirty="0"/>
            </a:br>
            <a:r>
              <a:rPr lang="de-DE" b="0" dirty="0"/>
              <a:t>Team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8BDD7EF-39AC-BA06-4617-FDAE163B79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CC166-4E39-43B8-AB91-BDD1C4C9E224}" type="slidenum">
              <a:rPr lang="de-DE" smtClean="0"/>
              <a:t>2</a:t>
            </a:fld>
            <a:endParaRPr lang="de-DE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B96639B3-E7BB-CD4A-87A4-3B01DFEBD8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994" y="2526143"/>
            <a:ext cx="4398098" cy="3337893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0778D8A6-3910-BE68-8382-BB55E0E01C23}"/>
              </a:ext>
            </a:extLst>
          </p:cNvPr>
          <p:cNvSpPr txBox="1"/>
          <p:nvPr/>
        </p:nvSpPr>
        <p:spPr>
          <a:xfrm>
            <a:off x="211737" y="3455749"/>
            <a:ext cx="23723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DE" dirty="0">
                <a:solidFill>
                  <a:srgbClr val="003056"/>
                </a:solidFill>
              </a:rPr>
              <a:t>David Morgan </a:t>
            </a:r>
          </a:p>
          <a:p>
            <a:pPr algn="r"/>
            <a:r>
              <a:rPr lang="de-DE" dirty="0">
                <a:solidFill>
                  <a:srgbClr val="003056"/>
                </a:solidFill>
              </a:rPr>
              <a:t>(</a:t>
            </a:r>
            <a:r>
              <a:rPr lang="de-DE" dirty="0" err="1">
                <a:solidFill>
                  <a:srgbClr val="003056"/>
                </a:solidFill>
              </a:rPr>
              <a:t>Social</a:t>
            </a:r>
            <a:r>
              <a:rPr lang="de-DE" dirty="0">
                <a:solidFill>
                  <a:srgbClr val="003056"/>
                </a:solidFill>
              </a:rPr>
              <a:t> Sciences, DMPs)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05839B58-D506-0878-83F6-98FEAFCDB810}"/>
              </a:ext>
            </a:extLst>
          </p:cNvPr>
          <p:cNvSpPr txBox="1"/>
          <p:nvPr/>
        </p:nvSpPr>
        <p:spPr>
          <a:xfrm>
            <a:off x="2769277" y="5878832"/>
            <a:ext cx="19078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DE" dirty="0">
                <a:solidFill>
                  <a:srgbClr val="003056"/>
                </a:solidFill>
              </a:rPr>
              <a:t>Larissa Will </a:t>
            </a:r>
          </a:p>
          <a:p>
            <a:r>
              <a:rPr lang="de-DE" dirty="0">
                <a:solidFill>
                  <a:srgbClr val="003056"/>
                </a:solidFill>
              </a:rPr>
              <a:t>(</a:t>
            </a:r>
            <a:r>
              <a:rPr lang="de-DE" dirty="0" err="1">
                <a:solidFill>
                  <a:srgbClr val="003056"/>
                </a:solidFill>
              </a:rPr>
              <a:t>Humanities</a:t>
            </a:r>
            <a:r>
              <a:rPr lang="de-DE" dirty="0">
                <a:solidFill>
                  <a:srgbClr val="003056"/>
                </a:solidFill>
              </a:rPr>
              <a:t>, OCR)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ECBA8527-0CE8-5017-71A7-E2E147DEFAF8}"/>
              </a:ext>
            </a:extLst>
          </p:cNvPr>
          <p:cNvSpPr txBox="1"/>
          <p:nvPr/>
        </p:nvSpPr>
        <p:spPr>
          <a:xfrm>
            <a:off x="4676234" y="5864036"/>
            <a:ext cx="22378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003056"/>
                </a:solidFill>
              </a:rPr>
              <a:t>Irene Schumm </a:t>
            </a:r>
          </a:p>
          <a:p>
            <a:r>
              <a:rPr lang="de-DE" dirty="0">
                <a:solidFill>
                  <a:srgbClr val="003056"/>
                </a:solidFill>
              </a:rPr>
              <a:t>(Economics, Business)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469CB38E-6E50-483D-3C91-C2628CEFAB46}"/>
              </a:ext>
            </a:extLst>
          </p:cNvPr>
          <p:cNvSpPr txBox="1"/>
          <p:nvPr/>
        </p:nvSpPr>
        <p:spPr>
          <a:xfrm>
            <a:off x="6889675" y="3455749"/>
            <a:ext cx="16239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003056"/>
                </a:solidFill>
              </a:rPr>
              <a:t>Renat Shigapov</a:t>
            </a:r>
          </a:p>
          <a:p>
            <a:r>
              <a:rPr lang="de-DE" dirty="0">
                <a:solidFill>
                  <a:srgbClr val="003056"/>
                </a:solidFill>
              </a:rPr>
              <a:t>(Data Scientist)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CAC00DA0-2A94-708A-A387-F4DDDD57DC43}"/>
              </a:ext>
            </a:extLst>
          </p:cNvPr>
          <p:cNvSpPr txBox="1"/>
          <p:nvPr/>
        </p:nvSpPr>
        <p:spPr>
          <a:xfrm>
            <a:off x="8977907" y="2895946"/>
            <a:ext cx="205838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003056"/>
                </a:solidFill>
              </a:rPr>
              <a:t>+ Phil Kolbe</a:t>
            </a:r>
          </a:p>
          <a:p>
            <a:r>
              <a:rPr lang="de-DE" dirty="0">
                <a:solidFill>
                  <a:srgbClr val="003056"/>
                </a:solidFill>
              </a:rPr>
              <a:t>(</a:t>
            </a:r>
            <a:r>
              <a:rPr lang="de-DE" dirty="0" err="1">
                <a:solidFill>
                  <a:srgbClr val="003056"/>
                </a:solidFill>
              </a:rPr>
              <a:t>Social</a:t>
            </a:r>
            <a:r>
              <a:rPr lang="de-DE" dirty="0">
                <a:solidFill>
                  <a:srgbClr val="003056"/>
                </a:solidFill>
              </a:rPr>
              <a:t> Sciences)</a:t>
            </a:r>
          </a:p>
          <a:p>
            <a:endParaRPr lang="de-DE" dirty="0">
              <a:solidFill>
                <a:srgbClr val="003056"/>
              </a:solidFill>
            </a:endParaRPr>
          </a:p>
          <a:p>
            <a:r>
              <a:rPr lang="de-DE" dirty="0">
                <a:solidFill>
                  <a:srgbClr val="003056"/>
                </a:solidFill>
              </a:rPr>
              <a:t>+ Tobias Rettig (GIP)</a:t>
            </a:r>
          </a:p>
          <a:p>
            <a:r>
              <a:rPr lang="de-DE" dirty="0">
                <a:solidFill>
                  <a:srgbClr val="003056"/>
                </a:solidFill>
              </a:rPr>
              <a:t>+ Anne Balz (GIP)</a:t>
            </a:r>
          </a:p>
        </p:txBody>
      </p:sp>
    </p:spTree>
    <p:extLst>
      <p:ext uri="{BB962C8B-B14F-4D97-AF65-F5344CB8AC3E}">
        <p14:creationId xmlns:p14="http://schemas.microsoft.com/office/powerpoint/2010/main" val="33369336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960B38F-6B75-D35F-60EC-F575C54322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8800" y="612001"/>
            <a:ext cx="6807019" cy="1248289"/>
          </a:xfrm>
        </p:spPr>
        <p:txBody>
          <a:bodyPr/>
          <a:lstStyle/>
          <a:p>
            <a:r>
              <a:rPr lang="de-DE" b="1" dirty="0">
                <a:solidFill>
                  <a:srgbClr val="00224C"/>
                </a:solidFill>
              </a:rPr>
              <a:t>Data </a:t>
            </a:r>
            <a:r>
              <a:rPr lang="de-DE" b="1" dirty="0" err="1">
                <a:solidFill>
                  <a:srgbClr val="00224C"/>
                </a:solidFill>
              </a:rPr>
              <a:t>cleaning</a:t>
            </a:r>
            <a:r>
              <a:rPr lang="de-DE" b="1" dirty="0">
                <a:solidFill>
                  <a:srgbClr val="00224C"/>
                </a:solidFill>
              </a:rPr>
              <a:t>, </a:t>
            </a:r>
            <a:r>
              <a:rPr lang="de-DE" b="1" dirty="0" err="1">
                <a:solidFill>
                  <a:srgbClr val="00224C"/>
                </a:solidFill>
              </a:rPr>
              <a:t>structuring</a:t>
            </a:r>
            <a:r>
              <a:rPr lang="de-DE" b="1" dirty="0">
                <a:solidFill>
                  <a:srgbClr val="00224C"/>
                </a:solidFill>
              </a:rPr>
              <a:t>, and </a:t>
            </a:r>
            <a:r>
              <a:rPr lang="de-DE" b="1" dirty="0" err="1">
                <a:solidFill>
                  <a:srgbClr val="00224C"/>
                </a:solidFill>
              </a:rPr>
              <a:t>linking</a:t>
            </a:r>
            <a:r>
              <a:rPr lang="de-DE" b="1" dirty="0">
                <a:solidFill>
                  <a:srgbClr val="00224C"/>
                </a:solidFill>
              </a:rPr>
              <a:t>: </a:t>
            </a:r>
            <a:br>
              <a:rPr lang="de-DE" b="1" dirty="0">
                <a:solidFill>
                  <a:srgbClr val="00224C"/>
                </a:solidFill>
              </a:rPr>
            </a:br>
            <a:r>
              <a:rPr lang="de-DE" b="0" dirty="0">
                <a:solidFill>
                  <a:srgbClr val="00224C"/>
                </a:solidFill>
              </a:rPr>
              <a:t>Knowledge Graphs</a:t>
            </a:r>
            <a:endParaRPr lang="de-DE" b="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14F687A-2C90-2E46-2B1F-100F2B2BD5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8799" y="2178000"/>
            <a:ext cx="9615332" cy="3690000"/>
          </a:xfrm>
        </p:spPr>
        <p:txBody>
          <a:bodyPr/>
          <a:lstStyle/>
          <a:p>
            <a:r>
              <a:rPr lang="de-DE" sz="2200" dirty="0" err="1"/>
              <a:t>Starting</a:t>
            </a:r>
            <a:r>
              <a:rPr lang="de-DE" sz="2200" dirty="0"/>
              <a:t> </a:t>
            </a:r>
            <a:r>
              <a:rPr lang="de-DE" sz="2200" dirty="0" err="1"/>
              <a:t>from</a:t>
            </a:r>
            <a:r>
              <a:rPr lang="de-DE" sz="2200" dirty="0"/>
              <a:t> </a:t>
            </a:r>
            <a:r>
              <a:rPr lang="de-DE" sz="2200" dirty="0" err="1"/>
              <a:t>the</a:t>
            </a:r>
            <a:r>
              <a:rPr lang="de-DE" sz="2200" dirty="0"/>
              <a:t> Aktienführer Data Archive </a:t>
            </a:r>
            <a:r>
              <a:rPr lang="de-DE" sz="2200" dirty="0" err="1"/>
              <a:t>we</a:t>
            </a:r>
            <a:r>
              <a:rPr lang="de-DE" sz="2200" dirty="0"/>
              <a:t> </a:t>
            </a:r>
            <a:r>
              <a:rPr lang="de-DE" sz="2200" dirty="0" err="1"/>
              <a:t>have</a:t>
            </a:r>
            <a:r>
              <a:rPr lang="de-DE" sz="2200" dirty="0"/>
              <a:t> </a:t>
            </a:r>
            <a:r>
              <a:rPr lang="de-DE" sz="2200" dirty="0" err="1"/>
              <a:t>been</a:t>
            </a:r>
            <a:r>
              <a:rPr lang="de-DE" sz="2200" dirty="0"/>
              <a:t> </a:t>
            </a:r>
            <a:r>
              <a:rPr lang="de-DE" sz="2200" dirty="0" err="1"/>
              <a:t>acquiring</a:t>
            </a:r>
            <a:r>
              <a:rPr lang="de-DE" sz="2200" dirty="0"/>
              <a:t> and </a:t>
            </a:r>
            <a:r>
              <a:rPr lang="de-DE" sz="2200" dirty="0" err="1"/>
              <a:t>structuring</a:t>
            </a:r>
            <a:r>
              <a:rPr lang="de-DE" sz="2200" dirty="0"/>
              <a:t> </a:t>
            </a:r>
            <a:r>
              <a:rPr lang="de-DE" sz="2200" dirty="0" err="1"/>
              <a:t>more</a:t>
            </a:r>
            <a:r>
              <a:rPr lang="de-DE" sz="2200" dirty="0"/>
              <a:t> (</a:t>
            </a:r>
            <a:r>
              <a:rPr lang="de-DE" sz="2200" dirty="0" err="1"/>
              <a:t>historic</a:t>
            </a:r>
            <a:r>
              <a:rPr lang="de-DE" sz="2200" dirty="0"/>
              <a:t> and </a:t>
            </a:r>
            <a:r>
              <a:rPr lang="de-DE" sz="2200" dirty="0" err="1"/>
              <a:t>current</a:t>
            </a:r>
            <a:r>
              <a:rPr lang="de-DE" sz="2200" dirty="0"/>
              <a:t>) </a:t>
            </a:r>
            <a:r>
              <a:rPr lang="de-DE" sz="2200" dirty="0" err="1"/>
              <a:t>data</a:t>
            </a:r>
            <a:r>
              <a:rPr lang="de-DE" sz="2200" dirty="0"/>
              <a:t> </a:t>
            </a:r>
            <a:r>
              <a:rPr lang="de-DE" sz="2200" dirty="0" err="1"/>
              <a:t>sources</a:t>
            </a:r>
            <a:r>
              <a:rPr lang="de-DE" sz="2200" dirty="0"/>
              <a:t> </a:t>
            </a:r>
            <a:r>
              <a:rPr lang="de-DE" sz="2200" dirty="0" err="1"/>
              <a:t>containing</a:t>
            </a:r>
            <a:r>
              <a:rPr lang="de-DE" sz="2200" dirty="0"/>
              <a:t> </a:t>
            </a:r>
            <a:r>
              <a:rPr lang="de-DE" sz="2200" dirty="0" err="1"/>
              <a:t>company</a:t>
            </a:r>
            <a:r>
              <a:rPr lang="de-DE" sz="2200" dirty="0"/>
              <a:t> </a:t>
            </a:r>
            <a:r>
              <a:rPr lang="de-DE" sz="2200" dirty="0" err="1"/>
              <a:t>data</a:t>
            </a:r>
            <a:r>
              <a:rPr lang="de-DE" sz="2200" dirty="0"/>
              <a:t> </a:t>
            </a:r>
            <a:r>
              <a:rPr lang="de-DE" sz="2200" dirty="0">
                <a:sym typeface="Wingdings" panose="05000000000000000000" pitchFamily="2" charset="2"/>
              </a:rPr>
              <a:t> </a:t>
            </a:r>
            <a:r>
              <a:rPr lang="de-DE" sz="2200" dirty="0" err="1">
                <a:sym typeface="Wingdings" panose="05000000000000000000" pitchFamily="2" charset="2"/>
              </a:rPr>
              <a:t>no</a:t>
            </a:r>
            <a:r>
              <a:rPr lang="de-DE" sz="2200" dirty="0">
                <a:sym typeface="Wingdings" panose="05000000000000000000" pitchFamily="2" charset="2"/>
              </a:rPr>
              <a:t> </a:t>
            </a:r>
            <a:r>
              <a:rPr lang="de-DE" sz="2200" dirty="0" err="1">
                <a:sym typeface="Wingdings" panose="05000000000000000000" pitchFamily="2" charset="2"/>
              </a:rPr>
              <a:t>data</a:t>
            </a:r>
            <a:r>
              <a:rPr lang="de-DE" sz="2200" dirty="0">
                <a:sym typeface="Wingdings" panose="05000000000000000000" pitchFamily="2" charset="2"/>
              </a:rPr>
              <a:t> </a:t>
            </a:r>
            <a:r>
              <a:rPr lang="de-DE" sz="2200" dirty="0" err="1">
                <a:sym typeface="Wingdings" panose="05000000000000000000" pitchFamily="2" charset="2"/>
              </a:rPr>
              <a:t>silos</a:t>
            </a:r>
            <a:endParaRPr lang="de-DE" sz="2200" dirty="0">
              <a:sym typeface="Wingdings" panose="05000000000000000000" pitchFamily="2" charset="2"/>
            </a:endParaRPr>
          </a:p>
          <a:p>
            <a:r>
              <a:rPr lang="de-DE" sz="2200" dirty="0">
                <a:sym typeface="Wingdings" panose="05000000000000000000" pitchFamily="2" charset="2"/>
              </a:rPr>
              <a:t>Solution: </a:t>
            </a:r>
            <a:r>
              <a:rPr lang="de-DE" sz="2200" dirty="0" err="1">
                <a:sym typeface="Wingdings" panose="05000000000000000000" pitchFamily="2" charset="2"/>
              </a:rPr>
              <a:t>create</a:t>
            </a:r>
            <a:r>
              <a:rPr lang="de-DE" sz="2200" dirty="0">
                <a:sym typeface="Wingdings" panose="05000000000000000000" pitchFamily="2" charset="2"/>
              </a:rPr>
              <a:t> </a:t>
            </a:r>
            <a:r>
              <a:rPr lang="de-DE" sz="2200" dirty="0" err="1">
                <a:sym typeface="Wingdings" panose="05000000000000000000" pitchFamily="2" charset="2"/>
              </a:rPr>
              <a:t>company</a:t>
            </a:r>
            <a:r>
              <a:rPr lang="de-DE" sz="2200" dirty="0">
                <a:sym typeface="Wingdings" panose="05000000000000000000" pitchFamily="2" charset="2"/>
              </a:rPr>
              <a:t> </a:t>
            </a:r>
            <a:r>
              <a:rPr lang="de-DE" sz="2200" dirty="0" err="1">
                <a:sym typeface="Wingdings" panose="05000000000000000000" pitchFamily="2" charset="2"/>
              </a:rPr>
              <a:t>data</a:t>
            </a:r>
            <a:r>
              <a:rPr lang="de-DE" sz="2200" dirty="0">
                <a:sym typeface="Wingdings" panose="05000000000000000000" pitchFamily="2" charset="2"/>
              </a:rPr>
              <a:t> </a:t>
            </a:r>
            <a:r>
              <a:rPr lang="de-DE" sz="2200" dirty="0" err="1">
                <a:sym typeface="Wingdings" panose="05000000000000000000" pitchFamily="2" charset="2"/>
              </a:rPr>
              <a:t>knowledge</a:t>
            </a:r>
            <a:r>
              <a:rPr lang="de-DE" sz="2200" dirty="0">
                <a:sym typeface="Wingdings" panose="05000000000000000000" pitchFamily="2" charset="2"/>
              </a:rPr>
              <a:t> </a:t>
            </a:r>
            <a:r>
              <a:rPr lang="de-DE" sz="2200" dirty="0" err="1">
                <a:sym typeface="Wingdings" panose="05000000000000000000" pitchFamily="2" charset="2"/>
              </a:rPr>
              <a:t>graphs</a:t>
            </a:r>
            <a:r>
              <a:rPr lang="de-DE" sz="2200" dirty="0">
                <a:sym typeface="Wingdings" panose="05000000000000000000" pitchFamily="2" charset="2"/>
              </a:rPr>
              <a:t> (BERD@NFDI and FDZ) </a:t>
            </a:r>
            <a:r>
              <a:rPr lang="de-DE" sz="2200" dirty="0" err="1">
                <a:sym typeface="Wingdings" panose="05000000000000000000" pitchFamily="2" charset="2"/>
              </a:rPr>
              <a:t>using</a:t>
            </a:r>
            <a:r>
              <a:rPr lang="de-DE" sz="2200" dirty="0">
                <a:sym typeface="Wingdings" panose="05000000000000000000" pitchFamily="2" charset="2"/>
              </a:rPr>
              <a:t> </a:t>
            </a:r>
            <a:r>
              <a:rPr lang="de-DE" sz="2200" dirty="0" err="1">
                <a:sym typeface="Wingdings" panose="05000000000000000000" pitchFamily="2" charset="2"/>
              </a:rPr>
              <a:t>Wikibase</a:t>
            </a:r>
            <a:r>
              <a:rPr lang="de-DE" sz="2200" dirty="0">
                <a:sym typeface="Wingdings" panose="05000000000000000000" pitchFamily="2" charset="2"/>
              </a:rPr>
              <a:t> </a:t>
            </a:r>
            <a:r>
              <a:rPr lang="de-DE" sz="2200" dirty="0" err="1">
                <a:sym typeface="Wingdings" panose="05000000000000000000" pitchFamily="2" charset="2"/>
              </a:rPr>
              <a:t>software</a:t>
            </a:r>
            <a:endParaRPr lang="de-DE" sz="2200" dirty="0">
              <a:sym typeface="Wingdings" panose="05000000000000000000" pitchFamily="2" charset="2"/>
            </a:endParaRPr>
          </a:p>
          <a:p>
            <a:pPr lvl="1"/>
            <a:r>
              <a:rPr lang="de-DE" dirty="0">
                <a:sym typeface="Wingdings" panose="05000000000000000000" pitchFamily="2" charset="2"/>
              </a:rPr>
              <a:t>Companies, </a:t>
            </a:r>
            <a:r>
              <a:rPr lang="de-DE" dirty="0" err="1">
                <a:sym typeface="Wingdings" panose="05000000000000000000" pitchFamily="2" charset="2"/>
              </a:rPr>
              <a:t>people</a:t>
            </a:r>
            <a:r>
              <a:rPr lang="de-DE" dirty="0">
                <a:sym typeface="Wingdings" panose="05000000000000000000" pitchFamily="2" charset="2"/>
              </a:rPr>
              <a:t> and </a:t>
            </a:r>
            <a:r>
              <a:rPr lang="de-DE" dirty="0" err="1">
                <a:sym typeface="Wingdings" panose="05000000000000000000" pitchFamily="2" charset="2"/>
              </a:rPr>
              <a:t>places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related</a:t>
            </a:r>
            <a:r>
              <a:rPr lang="de-DE" dirty="0">
                <a:sym typeface="Wingdings" panose="05000000000000000000" pitchFamily="2" charset="2"/>
              </a:rPr>
              <a:t> to </a:t>
            </a:r>
            <a:r>
              <a:rPr lang="de-DE" dirty="0" err="1">
                <a:sym typeface="Wingdings" panose="05000000000000000000" pitchFamily="2" charset="2"/>
              </a:rPr>
              <a:t>companies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as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unique</a:t>
            </a:r>
            <a:r>
              <a:rPr lang="de-DE" dirty="0">
                <a:sym typeface="Wingdings" panose="05000000000000000000" pitchFamily="2" charset="2"/>
              </a:rPr>
              <a:t> and </a:t>
            </a:r>
            <a:r>
              <a:rPr lang="de-DE" dirty="0" err="1">
                <a:sym typeface="Wingdings" panose="05000000000000000000" pitchFamily="2" charset="2"/>
              </a:rPr>
              <a:t>identifiable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i="1" dirty="0" err="1">
                <a:sym typeface="Wingdings" panose="05000000000000000000" pitchFamily="2" charset="2"/>
              </a:rPr>
              <a:t>entities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with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certain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i="1" dirty="0" err="1">
                <a:sym typeface="Wingdings" panose="05000000000000000000" pitchFamily="2" charset="2"/>
              </a:rPr>
              <a:t>properties</a:t>
            </a:r>
            <a:endParaRPr lang="de-DE" i="1" dirty="0">
              <a:sym typeface="Wingdings" panose="05000000000000000000" pitchFamily="2" charset="2"/>
            </a:endParaRPr>
          </a:p>
          <a:p>
            <a:pPr lvl="1"/>
            <a:r>
              <a:rPr lang="de-DE" dirty="0" err="1">
                <a:sym typeface="Wingdings" panose="05000000000000000000" pitchFamily="2" charset="2"/>
              </a:rPr>
              <a:t>linking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entities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within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knowledge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graph</a:t>
            </a:r>
            <a:r>
              <a:rPr lang="de-DE" dirty="0">
                <a:sym typeface="Wingdings" panose="05000000000000000000" pitchFamily="2" charset="2"/>
              </a:rPr>
              <a:t> and </a:t>
            </a:r>
            <a:r>
              <a:rPr lang="de-DE" dirty="0" err="1">
                <a:sym typeface="Wingdings" panose="05000000000000000000" pitchFamily="2" charset="2"/>
              </a:rPr>
              <a:t>beyond</a:t>
            </a:r>
            <a:r>
              <a:rPr lang="de-DE" dirty="0">
                <a:sym typeface="Wingdings" panose="05000000000000000000" pitchFamily="2" charset="2"/>
              </a:rPr>
              <a:t> (</a:t>
            </a:r>
            <a:r>
              <a:rPr lang="de-DE" dirty="0" err="1">
                <a:sym typeface="Wingdings" panose="05000000000000000000" pitchFamily="2" charset="2"/>
              </a:rPr>
              <a:t>Wikidata</a:t>
            </a:r>
            <a:r>
              <a:rPr lang="de-DE" dirty="0">
                <a:sym typeface="Wingdings" panose="05000000000000000000" pitchFamily="2" charset="2"/>
              </a:rPr>
              <a:t> etc.) 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de-DE" dirty="0" err="1">
                <a:sym typeface="Wingdings" panose="05000000000000000000" pitchFamily="2" charset="2"/>
              </a:rPr>
              <a:t>Semantification</a:t>
            </a:r>
            <a:r>
              <a:rPr lang="de-DE" dirty="0">
                <a:sym typeface="Wingdings" panose="05000000000000000000" pitchFamily="2" charset="2"/>
              </a:rPr>
              <a:t>: </a:t>
            </a:r>
            <a:r>
              <a:rPr lang="de-DE" dirty="0" err="1">
                <a:sym typeface="Wingdings" panose="05000000000000000000" pitchFamily="2" charset="2"/>
              </a:rPr>
              <a:t>from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unFAIR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strings</a:t>
            </a:r>
            <a:r>
              <a:rPr lang="de-DE" dirty="0">
                <a:sym typeface="Wingdings" panose="05000000000000000000" pitchFamily="2" charset="2"/>
              </a:rPr>
              <a:t> to </a:t>
            </a:r>
            <a:r>
              <a:rPr lang="de-DE" dirty="0" err="1">
                <a:sym typeface="Wingdings" panose="05000000000000000000" pitchFamily="2" charset="2"/>
              </a:rPr>
              <a:t>interlinked</a:t>
            </a:r>
            <a:r>
              <a:rPr lang="de-DE" dirty="0">
                <a:sym typeface="Wingdings" panose="05000000000000000000" pitchFamily="2" charset="2"/>
              </a:rPr>
              <a:t> FAIR </a:t>
            </a:r>
            <a:r>
              <a:rPr lang="de-DE" dirty="0" err="1">
                <a:sym typeface="Wingdings" panose="05000000000000000000" pitchFamily="2" charset="2"/>
              </a:rPr>
              <a:t>entities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99A33CC-8E59-9983-A3FD-5AD7BDB93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CC166-4E39-43B8-AB91-BDD1C4C9E224}" type="slidenum">
              <a:rPr lang="de-DE" smtClean="0"/>
              <a:t>20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84323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0FAC9F4-2697-B8A9-5301-67444812B6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>
                <a:solidFill>
                  <a:srgbClr val="00224C"/>
                </a:solidFill>
              </a:rPr>
              <a:t>Data </a:t>
            </a:r>
            <a:r>
              <a:rPr lang="de-DE" b="1" dirty="0" err="1">
                <a:solidFill>
                  <a:srgbClr val="00224C"/>
                </a:solidFill>
              </a:rPr>
              <a:t>cleaning</a:t>
            </a:r>
            <a:r>
              <a:rPr lang="de-DE" b="1" dirty="0">
                <a:solidFill>
                  <a:srgbClr val="00224C"/>
                </a:solidFill>
              </a:rPr>
              <a:t>, </a:t>
            </a:r>
            <a:r>
              <a:rPr lang="de-DE" b="1" dirty="0" err="1">
                <a:solidFill>
                  <a:srgbClr val="00224C"/>
                </a:solidFill>
              </a:rPr>
              <a:t>structuring</a:t>
            </a:r>
            <a:r>
              <a:rPr lang="de-DE" b="1" dirty="0">
                <a:solidFill>
                  <a:srgbClr val="00224C"/>
                </a:solidFill>
              </a:rPr>
              <a:t>, and </a:t>
            </a:r>
            <a:r>
              <a:rPr lang="de-DE" b="1" dirty="0" err="1">
                <a:solidFill>
                  <a:srgbClr val="00224C"/>
                </a:solidFill>
              </a:rPr>
              <a:t>linking</a:t>
            </a:r>
            <a:r>
              <a:rPr lang="de-DE" b="1" dirty="0">
                <a:solidFill>
                  <a:srgbClr val="00224C"/>
                </a:solidFill>
              </a:rPr>
              <a:t> </a:t>
            </a:r>
            <a:br>
              <a:rPr lang="de-DE" b="1" dirty="0">
                <a:solidFill>
                  <a:srgbClr val="00224C"/>
                </a:solidFill>
              </a:rPr>
            </a:br>
            <a:r>
              <a:rPr lang="de-DE" b="0" dirty="0">
                <a:solidFill>
                  <a:srgbClr val="00224C"/>
                </a:solidFill>
              </a:rPr>
              <a:t>Knowledge Graphs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90828DD-B944-D6A7-788F-E9AC0591D3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6F79DEB-B36A-47E9-67D8-AD15349532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CC166-4E39-43B8-AB91-BDD1C4C9E224}" type="slidenum">
              <a:rPr lang="de-DE" smtClean="0"/>
              <a:t>21</a:t>
            </a:fld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634C0053-5B89-A4F3-F0E5-5419108774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7438"/>
          <a:stretch/>
        </p:blipFill>
        <p:spPr>
          <a:xfrm>
            <a:off x="4346351" y="1883571"/>
            <a:ext cx="3066514" cy="4427780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CF744FCD-9A96-E978-D8B6-07051487F3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796"/>
          <a:stretch/>
        </p:blipFill>
        <p:spPr>
          <a:xfrm>
            <a:off x="696987" y="1882371"/>
            <a:ext cx="3409518" cy="442778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DE3FA936-36C7-C7DF-5854-EAF71F7346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543" r="35895"/>
          <a:stretch/>
        </p:blipFill>
        <p:spPr>
          <a:xfrm>
            <a:off x="7652711" y="1860290"/>
            <a:ext cx="3066514" cy="4427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654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915372-B78E-D24C-5686-CA176122AF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>
                <a:solidFill>
                  <a:srgbClr val="00224C"/>
                </a:solidFill>
              </a:rPr>
              <a:t>Data </a:t>
            </a:r>
            <a:r>
              <a:rPr lang="de-DE" b="1" dirty="0" err="1">
                <a:solidFill>
                  <a:srgbClr val="00224C"/>
                </a:solidFill>
              </a:rPr>
              <a:t>cleaning</a:t>
            </a:r>
            <a:r>
              <a:rPr lang="de-DE" b="1" dirty="0">
                <a:solidFill>
                  <a:srgbClr val="00224C"/>
                </a:solidFill>
              </a:rPr>
              <a:t>, </a:t>
            </a:r>
            <a:r>
              <a:rPr lang="de-DE" b="1" dirty="0" err="1">
                <a:solidFill>
                  <a:srgbClr val="00224C"/>
                </a:solidFill>
              </a:rPr>
              <a:t>structuring</a:t>
            </a:r>
            <a:r>
              <a:rPr lang="de-DE" b="1" dirty="0">
                <a:solidFill>
                  <a:srgbClr val="00224C"/>
                </a:solidFill>
              </a:rPr>
              <a:t>, and </a:t>
            </a:r>
            <a:r>
              <a:rPr lang="de-DE" b="1" dirty="0" err="1">
                <a:solidFill>
                  <a:srgbClr val="00224C"/>
                </a:solidFill>
              </a:rPr>
              <a:t>linking</a:t>
            </a:r>
            <a:r>
              <a:rPr lang="de-DE" b="1" dirty="0">
                <a:solidFill>
                  <a:srgbClr val="00224C"/>
                </a:solidFill>
              </a:rPr>
              <a:t> </a:t>
            </a:r>
            <a:br>
              <a:rPr lang="de-DE" b="1" dirty="0">
                <a:solidFill>
                  <a:srgbClr val="00224C"/>
                </a:solidFill>
              </a:rPr>
            </a:br>
            <a:r>
              <a:rPr lang="de-DE" b="0" dirty="0">
                <a:solidFill>
                  <a:srgbClr val="00224C"/>
                </a:solidFill>
              </a:rPr>
              <a:t>Knowledge Graphs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DA0C78E-56A2-95BD-8CA7-9CA012F38A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Profits of </a:t>
            </a:r>
            <a:r>
              <a:rPr lang="de-DE" dirty="0" err="1"/>
              <a:t>having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in a Knowledge Graph</a:t>
            </a:r>
          </a:p>
          <a:p>
            <a:r>
              <a:rPr lang="de-DE" dirty="0"/>
              <a:t>SPARQL </a:t>
            </a:r>
            <a:r>
              <a:rPr lang="de-DE" dirty="0" err="1"/>
              <a:t>endpoint</a:t>
            </a:r>
            <a:r>
              <a:rPr lang="de-DE" dirty="0"/>
              <a:t> for </a:t>
            </a:r>
            <a:r>
              <a:rPr lang="de-DE" dirty="0" err="1"/>
              <a:t>querying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KG and </a:t>
            </a:r>
            <a:r>
              <a:rPr lang="de-DE" dirty="0" err="1"/>
              <a:t>visualizations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AC3A64E-6A02-D094-9A62-FA0B80E38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CC166-4E39-43B8-AB91-BDD1C4C9E224}" type="slidenum">
              <a:rPr lang="de-DE" smtClean="0"/>
              <a:t>22</a:t>
            </a:fld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7AD24B01-9412-CDE8-E954-0E7B944899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7107" y="3084222"/>
            <a:ext cx="6313611" cy="31421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635F818D-1355-31D2-5072-61EA6F5691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3331" y="3285778"/>
            <a:ext cx="5451723" cy="33258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48822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915372-B78E-D24C-5686-CA176122AF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>
                <a:solidFill>
                  <a:srgbClr val="00224C"/>
                </a:solidFill>
              </a:rPr>
              <a:t>Data </a:t>
            </a:r>
            <a:r>
              <a:rPr lang="de-DE" b="1" dirty="0" err="1">
                <a:solidFill>
                  <a:srgbClr val="00224C"/>
                </a:solidFill>
              </a:rPr>
              <a:t>cleaning</a:t>
            </a:r>
            <a:r>
              <a:rPr lang="de-DE" b="1" dirty="0">
                <a:solidFill>
                  <a:srgbClr val="00224C"/>
                </a:solidFill>
              </a:rPr>
              <a:t>, </a:t>
            </a:r>
            <a:r>
              <a:rPr lang="de-DE" b="1" dirty="0" err="1">
                <a:solidFill>
                  <a:srgbClr val="00224C"/>
                </a:solidFill>
              </a:rPr>
              <a:t>structuring</a:t>
            </a:r>
            <a:r>
              <a:rPr lang="de-DE" b="1" dirty="0">
                <a:solidFill>
                  <a:srgbClr val="00224C"/>
                </a:solidFill>
              </a:rPr>
              <a:t>, and </a:t>
            </a:r>
            <a:r>
              <a:rPr lang="de-DE" b="1" dirty="0" err="1">
                <a:solidFill>
                  <a:srgbClr val="00224C"/>
                </a:solidFill>
              </a:rPr>
              <a:t>linking</a:t>
            </a:r>
            <a:r>
              <a:rPr lang="de-DE" b="1" dirty="0">
                <a:solidFill>
                  <a:srgbClr val="00224C"/>
                </a:solidFill>
              </a:rPr>
              <a:t> </a:t>
            </a:r>
            <a:br>
              <a:rPr lang="de-DE" b="1" dirty="0">
                <a:solidFill>
                  <a:srgbClr val="00224C"/>
                </a:solidFill>
              </a:rPr>
            </a:br>
            <a:r>
              <a:rPr lang="de-DE" b="0" dirty="0">
                <a:solidFill>
                  <a:srgbClr val="00224C"/>
                </a:solidFill>
              </a:rPr>
              <a:t>Knowledge Graphs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DA0C78E-56A2-95BD-8CA7-9CA012F38A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Profits of </a:t>
            </a:r>
            <a:r>
              <a:rPr lang="de-DE" dirty="0" err="1"/>
              <a:t>having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in a Knowledge Graph</a:t>
            </a:r>
          </a:p>
          <a:p>
            <a:r>
              <a:rPr lang="de-DE" dirty="0"/>
              <a:t>SPARQL </a:t>
            </a:r>
            <a:r>
              <a:rPr lang="de-DE" dirty="0" err="1"/>
              <a:t>endpoint</a:t>
            </a:r>
            <a:r>
              <a:rPr lang="de-DE" dirty="0"/>
              <a:t> for </a:t>
            </a:r>
            <a:r>
              <a:rPr lang="de-DE" dirty="0" err="1"/>
              <a:t>querying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KG</a:t>
            </a:r>
          </a:p>
          <a:p>
            <a:r>
              <a:rPr lang="de-DE" dirty="0"/>
              <a:t>Linking to and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other</a:t>
            </a:r>
            <a:r>
              <a:rPr lang="de-DE" dirty="0"/>
              <a:t> KGs</a:t>
            </a:r>
          </a:p>
          <a:p>
            <a:r>
              <a:rPr lang="de-DE" dirty="0" err="1"/>
              <a:t>Enriching</a:t>
            </a:r>
            <a:r>
              <a:rPr lang="de-DE" dirty="0"/>
              <a:t> </a:t>
            </a:r>
            <a:r>
              <a:rPr lang="de-DE" dirty="0" err="1"/>
              <a:t>tabular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using</a:t>
            </a:r>
            <a:r>
              <a:rPr lang="de-DE" dirty="0"/>
              <a:t> KGs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AC3A64E-6A02-D094-9A62-FA0B80E38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CC166-4E39-43B8-AB91-BDD1C4C9E224}" type="slidenum">
              <a:rPr lang="de-DE" smtClean="0"/>
              <a:t>23</a:t>
            </a:fld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CF5407C9-CEDE-842E-88EB-05DD6EE5D3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9275" y="1703095"/>
            <a:ext cx="8280920" cy="4611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003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915372-B78E-D24C-5686-CA176122AF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>
                <a:solidFill>
                  <a:srgbClr val="00224C"/>
                </a:solidFill>
              </a:rPr>
              <a:t>Data </a:t>
            </a:r>
            <a:r>
              <a:rPr lang="de-DE" b="1" dirty="0" err="1">
                <a:solidFill>
                  <a:srgbClr val="00224C"/>
                </a:solidFill>
              </a:rPr>
              <a:t>cleaning</a:t>
            </a:r>
            <a:r>
              <a:rPr lang="de-DE" b="1" dirty="0">
                <a:solidFill>
                  <a:srgbClr val="00224C"/>
                </a:solidFill>
              </a:rPr>
              <a:t>, </a:t>
            </a:r>
            <a:r>
              <a:rPr lang="de-DE" b="1" dirty="0" err="1">
                <a:solidFill>
                  <a:srgbClr val="00224C"/>
                </a:solidFill>
              </a:rPr>
              <a:t>structuring</a:t>
            </a:r>
            <a:r>
              <a:rPr lang="de-DE" b="1" dirty="0">
                <a:solidFill>
                  <a:srgbClr val="00224C"/>
                </a:solidFill>
              </a:rPr>
              <a:t>, and </a:t>
            </a:r>
            <a:r>
              <a:rPr lang="de-DE" b="1" dirty="0" err="1">
                <a:solidFill>
                  <a:srgbClr val="00224C"/>
                </a:solidFill>
              </a:rPr>
              <a:t>linking</a:t>
            </a:r>
            <a:r>
              <a:rPr lang="de-DE" b="1" dirty="0">
                <a:solidFill>
                  <a:srgbClr val="00224C"/>
                </a:solidFill>
              </a:rPr>
              <a:t> </a:t>
            </a:r>
            <a:br>
              <a:rPr lang="de-DE" b="1" dirty="0">
                <a:solidFill>
                  <a:srgbClr val="00224C"/>
                </a:solidFill>
              </a:rPr>
            </a:br>
            <a:r>
              <a:rPr lang="de-DE" b="0" dirty="0">
                <a:solidFill>
                  <a:srgbClr val="00224C"/>
                </a:solidFill>
              </a:rPr>
              <a:t>Knowledge Graphs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DA0C78E-56A2-95BD-8CA7-9CA012F38A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Profits of </a:t>
            </a:r>
            <a:r>
              <a:rPr lang="de-DE" dirty="0" err="1"/>
              <a:t>having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in a Knowledge Graph</a:t>
            </a:r>
          </a:p>
          <a:p>
            <a:r>
              <a:rPr lang="de-DE" dirty="0"/>
              <a:t>SPARQL </a:t>
            </a:r>
            <a:r>
              <a:rPr lang="de-DE" dirty="0" err="1"/>
              <a:t>endpoint</a:t>
            </a:r>
            <a:r>
              <a:rPr lang="de-DE" dirty="0"/>
              <a:t> for </a:t>
            </a:r>
            <a:r>
              <a:rPr lang="de-DE" dirty="0" err="1"/>
              <a:t>querying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KG</a:t>
            </a:r>
          </a:p>
          <a:p>
            <a:r>
              <a:rPr lang="de-DE" dirty="0"/>
              <a:t>Linking to and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other</a:t>
            </a:r>
            <a:r>
              <a:rPr lang="de-DE" dirty="0"/>
              <a:t> KGs</a:t>
            </a:r>
          </a:p>
          <a:p>
            <a:r>
              <a:rPr lang="de-DE" dirty="0" err="1"/>
              <a:t>Enriching</a:t>
            </a:r>
            <a:r>
              <a:rPr lang="de-DE" dirty="0"/>
              <a:t> </a:t>
            </a:r>
            <a:r>
              <a:rPr lang="de-DE" dirty="0" err="1"/>
              <a:t>tabular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using</a:t>
            </a:r>
            <a:r>
              <a:rPr lang="de-DE" dirty="0"/>
              <a:t> KGs</a:t>
            </a:r>
          </a:p>
          <a:p>
            <a:endParaRPr lang="de-DE" dirty="0"/>
          </a:p>
          <a:p>
            <a:pPr>
              <a:buFont typeface="Wingdings" panose="05000000000000000000" pitchFamily="2" charset="2"/>
              <a:buChar char="Ø"/>
            </a:pPr>
            <a:r>
              <a:rPr lang="de-DE" b="1" dirty="0" err="1"/>
              <a:t>We</a:t>
            </a:r>
            <a:r>
              <a:rPr lang="de-DE" b="1" dirty="0"/>
              <a:t> support you </a:t>
            </a:r>
            <a:r>
              <a:rPr lang="de-DE" b="1" dirty="0" err="1"/>
              <a:t>creating</a:t>
            </a:r>
            <a:r>
              <a:rPr lang="de-DE" b="1" dirty="0"/>
              <a:t> </a:t>
            </a:r>
            <a:r>
              <a:rPr lang="de-DE" b="1" dirty="0" err="1"/>
              <a:t>your</a:t>
            </a:r>
            <a:r>
              <a:rPr lang="de-DE" b="1" dirty="0"/>
              <a:t> own KG!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de-DE" b="1" dirty="0"/>
              <a:t>„Knowledge Graphs for Research“ </a:t>
            </a:r>
            <a:r>
              <a:rPr lang="de-DE" b="1" dirty="0" err="1"/>
              <a:t>talk</a:t>
            </a:r>
            <a:r>
              <a:rPr lang="de-DE" b="1" dirty="0"/>
              <a:t> </a:t>
            </a:r>
            <a:r>
              <a:rPr lang="de-DE" dirty="0" err="1"/>
              <a:t>by</a:t>
            </a:r>
            <a:r>
              <a:rPr lang="de-DE" dirty="0"/>
              <a:t> Renat Shigapov on 5th of </a:t>
            </a:r>
            <a:r>
              <a:rPr lang="de-DE" dirty="0" err="1"/>
              <a:t>December</a:t>
            </a:r>
            <a:r>
              <a:rPr lang="de-DE" dirty="0"/>
              <a:t>, 2pm, </a:t>
            </a:r>
            <a:r>
              <a:rPr lang="de-DE" dirty="0">
                <a:hlinkClick r:id="rId2"/>
              </a:rPr>
              <a:t>https://www.uni-mannheim.de/news/knowledge-graphs-for-research/</a:t>
            </a:r>
            <a:r>
              <a:rPr lang="de-DE" dirty="0"/>
              <a:t> 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AC3A64E-6A02-D094-9A62-FA0B80E38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CC166-4E39-43B8-AB91-BDD1C4C9E224}" type="slidenum">
              <a:rPr lang="de-DE" smtClean="0"/>
              <a:t>24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747464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65C9EAE-21FB-F1C8-66BE-2D3C7182043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1114" y="4391731"/>
            <a:ext cx="2845541" cy="180042"/>
          </a:xfrm>
        </p:spPr>
        <p:txBody>
          <a:bodyPr/>
          <a:lstStyle/>
          <a:p>
            <a:r>
              <a:rPr lang="de-DE"/>
              <a:t>TT.MM.JJJJ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7C836E2-CD86-918C-4A69-E69DE24936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51114" y="4139730"/>
            <a:ext cx="3861805" cy="180042"/>
          </a:xfrm>
        </p:spPr>
        <p:txBody>
          <a:bodyPr/>
          <a:lstStyle/>
          <a:p>
            <a:r>
              <a:rPr lang="de-DE"/>
              <a:t>Beispiel-Fußzeile</a:t>
            </a:r>
            <a:endParaRPr lang="de-DE" dirty="0"/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D2DE8FC8-CA38-E84E-39D4-EA78FA4D171F}"/>
              </a:ext>
            </a:extLst>
          </p:cNvPr>
          <p:cNvSpPr/>
          <p:nvPr/>
        </p:nvSpPr>
        <p:spPr>
          <a:xfrm>
            <a:off x="471329" y="3914024"/>
            <a:ext cx="4001731" cy="106025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20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D0CE76D-CE6E-4FE2-4DB2-091B5DCAE77D}"/>
              </a:ext>
            </a:extLst>
          </p:cNvPr>
          <p:cNvSpPr txBox="1"/>
          <p:nvPr/>
        </p:nvSpPr>
        <p:spPr>
          <a:xfrm>
            <a:off x="529012" y="3958619"/>
            <a:ext cx="394404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b="1" dirty="0">
                <a:solidFill>
                  <a:srgbClr val="00224C"/>
                </a:solidFill>
              </a:rPr>
              <a:t>Data </a:t>
            </a:r>
            <a:r>
              <a:rPr lang="de-DE" sz="2000" b="1" dirty="0" err="1">
                <a:solidFill>
                  <a:srgbClr val="00224C"/>
                </a:solidFill>
              </a:rPr>
              <a:t>cleaning</a:t>
            </a:r>
            <a:r>
              <a:rPr lang="de-DE" sz="2000" b="1" dirty="0">
                <a:solidFill>
                  <a:srgbClr val="00224C"/>
                </a:solidFill>
              </a:rPr>
              <a:t>, </a:t>
            </a:r>
            <a:r>
              <a:rPr lang="de-DE" sz="2000" b="1" dirty="0" err="1">
                <a:solidFill>
                  <a:srgbClr val="00224C"/>
                </a:solidFill>
              </a:rPr>
              <a:t>structuring</a:t>
            </a:r>
            <a:r>
              <a:rPr lang="de-DE" sz="2000" b="1" dirty="0">
                <a:solidFill>
                  <a:srgbClr val="00224C"/>
                </a:solidFill>
              </a:rPr>
              <a:t>, and </a:t>
            </a:r>
            <a:r>
              <a:rPr lang="de-DE" sz="2000" b="1" dirty="0" err="1">
                <a:solidFill>
                  <a:srgbClr val="00224C"/>
                </a:solidFill>
              </a:rPr>
              <a:t>linking</a:t>
            </a:r>
            <a:r>
              <a:rPr lang="de-DE" sz="2000" b="1" dirty="0">
                <a:solidFill>
                  <a:srgbClr val="00224C"/>
                </a:solidFill>
              </a:rPr>
              <a:t> </a:t>
            </a:r>
          </a:p>
          <a:p>
            <a:pPr algn="ctr"/>
            <a:r>
              <a:rPr lang="de-DE" sz="2000" dirty="0">
                <a:solidFill>
                  <a:srgbClr val="00224C"/>
                </a:solidFill>
              </a:rPr>
              <a:t>(</a:t>
            </a:r>
            <a:r>
              <a:rPr lang="de-DE" sz="2000" dirty="0" err="1">
                <a:solidFill>
                  <a:srgbClr val="00224C"/>
                </a:solidFill>
              </a:rPr>
              <a:t>OpenRefine</a:t>
            </a:r>
            <a:r>
              <a:rPr lang="de-DE" sz="2000" dirty="0">
                <a:solidFill>
                  <a:srgbClr val="00224C"/>
                </a:solidFill>
              </a:rPr>
              <a:t>, </a:t>
            </a:r>
            <a:r>
              <a:rPr lang="de-DE" sz="2000" dirty="0" err="1">
                <a:solidFill>
                  <a:srgbClr val="00224C"/>
                </a:solidFill>
              </a:rPr>
              <a:t>knowledge</a:t>
            </a:r>
            <a:r>
              <a:rPr lang="de-DE" sz="2000" dirty="0">
                <a:solidFill>
                  <a:srgbClr val="00224C"/>
                </a:solidFill>
              </a:rPr>
              <a:t> </a:t>
            </a:r>
            <a:r>
              <a:rPr lang="de-DE" sz="2000" dirty="0" err="1">
                <a:solidFill>
                  <a:srgbClr val="00224C"/>
                </a:solidFill>
              </a:rPr>
              <a:t>graphs</a:t>
            </a:r>
            <a:r>
              <a:rPr lang="de-DE" sz="2000" dirty="0">
                <a:solidFill>
                  <a:srgbClr val="00224C"/>
                </a:solidFill>
              </a:rPr>
              <a:t>)</a:t>
            </a:r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22DE97DF-A6B8-E4D4-0ED6-3AF6712E1B09}"/>
              </a:ext>
            </a:extLst>
          </p:cNvPr>
          <p:cNvGrpSpPr/>
          <p:nvPr/>
        </p:nvGrpSpPr>
        <p:grpSpPr>
          <a:xfrm>
            <a:off x="6896546" y="2349201"/>
            <a:ext cx="4629164" cy="1034384"/>
            <a:chOff x="6896546" y="2349201"/>
            <a:chExt cx="4629164" cy="1034384"/>
          </a:xfrm>
        </p:grpSpPr>
        <p:sp>
          <p:nvSpPr>
            <p:cNvPr id="13" name="Rechteck: abgerundete Ecken 12">
              <a:extLst>
                <a:ext uri="{FF2B5EF4-FFF2-40B4-BE49-F238E27FC236}">
                  <a16:creationId xmlns:a16="http://schemas.microsoft.com/office/drawing/2014/main" id="{8E7C1779-0CBB-0BA0-A5CA-7DE75F94E3ED}"/>
                </a:ext>
              </a:extLst>
            </p:cNvPr>
            <p:cNvSpPr/>
            <p:nvPr/>
          </p:nvSpPr>
          <p:spPr>
            <a:xfrm>
              <a:off x="7132706" y="2349201"/>
              <a:ext cx="4310910" cy="1034384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200" dirty="0"/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565759A9-D787-718D-8C1F-2028331337D9}"/>
                </a:ext>
              </a:extLst>
            </p:cNvPr>
            <p:cNvSpPr txBox="1"/>
            <p:nvPr/>
          </p:nvSpPr>
          <p:spPr>
            <a:xfrm>
              <a:off x="6896546" y="2349201"/>
              <a:ext cx="462916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000" b="1" dirty="0">
                  <a:solidFill>
                    <a:srgbClr val="00224C"/>
                  </a:solidFill>
                </a:rPr>
                <a:t>Data </a:t>
              </a:r>
              <a:r>
                <a:rPr lang="de-DE" sz="2000" b="1" dirty="0" err="1">
                  <a:solidFill>
                    <a:srgbClr val="00224C"/>
                  </a:solidFill>
                </a:rPr>
                <a:t>management</a:t>
              </a:r>
              <a:r>
                <a:rPr lang="de-DE" sz="2000" b="1" dirty="0">
                  <a:solidFill>
                    <a:srgbClr val="00224C"/>
                  </a:solidFill>
                </a:rPr>
                <a:t> </a:t>
              </a:r>
              <a:r>
                <a:rPr lang="de-DE" sz="2000" b="1" dirty="0" err="1">
                  <a:solidFill>
                    <a:srgbClr val="00224C"/>
                  </a:solidFill>
                </a:rPr>
                <a:t>planning</a:t>
              </a:r>
              <a:r>
                <a:rPr lang="de-DE" sz="2000" b="1" dirty="0">
                  <a:solidFill>
                    <a:srgbClr val="00224C"/>
                  </a:solidFill>
                </a:rPr>
                <a:t> and </a:t>
              </a:r>
            </a:p>
            <a:p>
              <a:pPr algn="ctr"/>
              <a:r>
                <a:rPr lang="de-DE" sz="2000" b="1" dirty="0">
                  <a:solidFill>
                    <a:srgbClr val="00224C"/>
                  </a:solidFill>
                </a:rPr>
                <a:t>FAIR </a:t>
              </a:r>
              <a:r>
                <a:rPr lang="de-DE" sz="2000" b="1" dirty="0" err="1">
                  <a:solidFill>
                    <a:srgbClr val="00224C"/>
                  </a:solidFill>
                </a:rPr>
                <a:t>data</a:t>
              </a:r>
              <a:r>
                <a:rPr lang="de-DE" sz="2000" b="1" dirty="0">
                  <a:solidFill>
                    <a:srgbClr val="00224C"/>
                  </a:solidFill>
                </a:rPr>
                <a:t> </a:t>
              </a:r>
              <a:r>
                <a:rPr lang="de-DE" sz="2000" b="1" dirty="0" err="1">
                  <a:solidFill>
                    <a:srgbClr val="00224C"/>
                  </a:solidFill>
                </a:rPr>
                <a:t>management</a:t>
              </a:r>
              <a:r>
                <a:rPr lang="de-DE" sz="2000" b="1" dirty="0">
                  <a:solidFill>
                    <a:srgbClr val="00224C"/>
                  </a:solidFill>
                </a:rPr>
                <a:t> </a:t>
              </a:r>
            </a:p>
            <a:p>
              <a:pPr algn="ctr"/>
              <a:r>
                <a:rPr lang="de-DE" sz="2000" dirty="0">
                  <a:solidFill>
                    <a:srgbClr val="00224C"/>
                  </a:solidFill>
                </a:rPr>
                <a:t>(DMPs, </a:t>
              </a:r>
              <a:r>
                <a:rPr lang="de-DE" sz="2000" dirty="0" err="1">
                  <a:solidFill>
                    <a:srgbClr val="00224C"/>
                  </a:solidFill>
                </a:rPr>
                <a:t>funders</a:t>
              </a:r>
              <a:r>
                <a:rPr lang="de-DE" sz="2000" dirty="0">
                  <a:solidFill>
                    <a:srgbClr val="00224C"/>
                  </a:solidFill>
                </a:rPr>
                <a:t>‘ and </a:t>
              </a:r>
              <a:r>
                <a:rPr lang="de-DE" sz="2000" dirty="0" err="1">
                  <a:solidFill>
                    <a:srgbClr val="00224C"/>
                  </a:solidFill>
                </a:rPr>
                <a:t>journal</a:t>
              </a:r>
              <a:r>
                <a:rPr lang="de-DE" sz="2000" dirty="0">
                  <a:solidFill>
                    <a:srgbClr val="00224C"/>
                  </a:solidFill>
                </a:rPr>
                <a:t> </a:t>
              </a:r>
              <a:r>
                <a:rPr lang="de-DE" sz="2000" dirty="0" err="1">
                  <a:solidFill>
                    <a:srgbClr val="00224C"/>
                  </a:solidFill>
                </a:rPr>
                <a:t>guidelines</a:t>
              </a:r>
              <a:r>
                <a:rPr lang="de-DE" sz="2000" dirty="0">
                  <a:solidFill>
                    <a:srgbClr val="00224C"/>
                  </a:solidFill>
                </a:rPr>
                <a:t>)</a:t>
              </a:r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620A079B-C008-0071-0EEA-B4ACF864B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The FDZ Services </a:t>
            </a:r>
            <a:r>
              <a:rPr lang="de-DE" dirty="0" err="1"/>
              <a:t>along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Research Data Cycle</a:t>
            </a:r>
          </a:p>
        </p:txBody>
      </p:sp>
      <p:sp>
        <p:nvSpPr>
          <p:cNvPr id="14" name="Rechteck: abgerundete Ecken 13">
            <a:extLst>
              <a:ext uri="{FF2B5EF4-FFF2-40B4-BE49-F238E27FC236}">
                <a16:creationId xmlns:a16="http://schemas.microsoft.com/office/drawing/2014/main" id="{1AD1425D-259B-2E9B-6A52-D99BA8111526}"/>
              </a:ext>
            </a:extLst>
          </p:cNvPr>
          <p:cNvSpPr/>
          <p:nvPr/>
        </p:nvSpPr>
        <p:spPr>
          <a:xfrm>
            <a:off x="7384368" y="4181925"/>
            <a:ext cx="4629164" cy="1023123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200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39493713-CBB8-E7E1-1C84-19B40A98BE31}"/>
              </a:ext>
            </a:extLst>
          </p:cNvPr>
          <p:cNvSpPr txBox="1"/>
          <p:nvPr/>
        </p:nvSpPr>
        <p:spPr>
          <a:xfrm>
            <a:off x="7195293" y="4220420"/>
            <a:ext cx="50471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b="1" dirty="0">
                <a:solidFill>
                  <a:srgbClr val="00224C"/>
                </a:solidFill>
              </a:rPr>
              <a:t>Data </a:t>
            </a:r>
            <a:r>
              <a:rPr lang="de-DE" sz="2000" b="1" dirty="0" err="1">
                <a:solidFill>
                  <a:srgbClr val="00224C"/>
                </a:solidFill>
              </a:rPr>
              <a:t>acquisition</a:t>
            </a:r>
            <a:r>
              <a:rPr lang="de-DE" sz="2000" b="1" dirty="0">
                <a:solidFill>
                  <a:srgbClr val="00224C"/>
                </a:solidFill>
              </a:rPr>
              <a:t> and </a:t>
            </a:r>
            <a:r>
              <a:rPr lang="de-DE" sz="2000" b="1" dirty="0" err="1">
                <a:solidFill>
                  <a:srgbClr val="00224C"/>
                </a:solidFill>
              </a:rPr>
              <a:t>collection</a:t>
            </a:r>
            <a:r>
              <a:rPr lang="de-DE" sz="2000" b="1" dirty="0">
                <a:solidFill>
                  <a:srgbClr val="00224C"/>
                </a:solidFill>
              </a:rPr>
              <a:t> </a:t>
            </a:r>
            <a:r>
              <a:rPr lang="de-DE" sz="2000" dirty="0">
                <a:solidFill>
                  <a:srgbClr val="00224C"/>
                </a:solidFill>
              </a:rPr>
              <a:t>(</a:t>
            </a:r>
            <a:r>
              <a:rPr lang="de-DE" sz="2000" dirty="0" err="1">
                <a:solidFill>
                  <a:srgbClr val="00224C"/>
                </a:solidFill>
              </a:rPr>
              <a:t>licenses&amp;legal</a:t>
            </a:r>
            <a:r>
              <a:rPr lang="de-DE" sz="2000" dirty="0">
                <a:solidFill>
                  <a:srgbClr val="00224C"/>
                </a:solidFill>
              </a:rPr>
              <a:t>, </a:t>
            </a:r>
            <a:r>
              <a:rPr lang="de-DE" sz="2000" dirty="0" err="1">
                <a:solidFill>
                  <a:srgbClr val="00224C"/>
                </a:solidFill>
              </a:rPr>
              <a:t>harvesting</a:t>
            </a:r>
            <a:r>
              <a:rPr lang="de-DE" sz="2000" dirty="0">
                <a:solidFill>
                  <a:srgbClr val="00224C"/>
                </a:solidFill>
              </a:rPr>
              <a:t>, </a:t>
            </a:r>
            <a:r>
              <a:rPr lang="de-DE" sz="2000" dirty="0" err="1">
                <a:solidFill>
                  <a:srgbClr val="00224C"/>
                </a:solidFill>
              </a:rPr>
              <a:t>scraping</a:t>
            </a:r>
            <a:r>
              <a:rPr lang="de-DE" sz="2000" dirty="0">
                <a:solidFill>
                  <a:srgbClr val="00224C"/>
                </a:solidFill>
              </a:rPr>
              <a:t>, OCR, German Internet Panel / GIP)</a:t>
            </a:r>
          </a:p>
        </p:txBody>
      </p:sp>
      <p:sp>
        <p:nvSpPr>
          <p:cNvPr id="24" name="Rechteck: abgerundete Ecken 23">
            <a:extLst>
              <a:ext uri="{FF2B5EF4-FFF2-40B4-BE49-F238E27FC236}">
                <a16:creationId xmlns:a16="http://schemas.microsoft.com/office/drawing/2014/main" id="{4EED1D33-9DDC-23E4-6D00-DA06D1DEB4D3}"/>
              </a:ext>
            </a:extLst>
          </p:cNvPr>
          <p:cNvSpPr/>
          <p:nvPr/>
        </p:nvSpPr>
        <p:spPr>
          <a:xfrm>
            <a:off x="3709946" y="5288993"/>
            <a:ext cx="3422760" cy="733089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200" dirty="0"/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B6EFEC1F-78E4-1F99-E9DD-06415C149E2F}"/>
              </a:ext>
            </a:extLst>
          </p:cNvPr>
          <p:cNvSpPr txBox="1"/>
          <p:nvPr/>
        </p:nvSpPr>
        <p:spPr>
          <a:xfrm>
            <a:off x="3244171" y="5307354"/>
            <a:ext cx="43543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b="1" dirty="0">
                <a:solidFill>
                  <a:srgbClr val="00224C"/>
                </a:solidFill>
              </a:rPr>
              <a:t>Data </a:t>
            </a:r>
            <a:r>
              <a:rPr lang="de-DE" sz="2000" b="1" dirty="0" err="1">
                <a:solidFill>
                  <a:srgbClr val="00224C"/>
                </a:solidFill>
              </a:rPr>
              <a:t>offerings</a:t>
            </a:r>
            <a:r>
              <a:rPr lang="de-DE" sz="2000" b="1" dirty="0">
                <a:solidFill>
                  <a:srgbClr val="00224C"/>
                </a:solidFill>
              </a:rPr>
              <a:t> </a:t>
            </a:r>
            <a:r>
              <a:rPr lang="de-DE" sz="2000" b="1" dirty="0" err="1">
                <a:solidFill>
                  <a:srgbClr val="00224C"/>
                </a:solidFill>
              </a:rPr>
              <a:t>by</a:t>
            </a:r>
            <a:r>
              <a:rPr lang="de-DE" sz="2000" b="1" dirty="0">
                <a:solidFill>
                  <a:srgbClr val="00224C"/>
                </a:solidFill>
              </a:rPr>
              <a:t> FDZ</a:t>
            </a:r>
          </a:p>
          <a:p>
            <a:pPr algn="ctr"/>
            <a:r>
              <a:rPr lang="de-DE" sz="2000" dirty="0">
                <a:solidFill>
                  <a:srgbClr val="00224C"/>
                </a:solidFill>
              </a:rPr>
              <a:t>(Aktienführer, Reichsanzeiger)</a:t>
            </a:r>
          </a:p>
        </p:txBody>
      </p:sp>
      <p:sp>
        <p:nvSpPr>
          <p:cNvPr id="28" name="Foliennummernplatzhalter 5">
            <a:extLst>
              <a:ext uri="{FF2B5EF4-FFF2-40B4-BE49-F238E27FC236}">
                <a16:creationId xmlns:a16="http://schemas.microsoft.com/office/drawing/2014/main" id="{14D02ECA-A913-6018-33D6-335413919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17601" y="6314401"/>
            <a:ext cx="1406313" cy="180042"/>
          </a:xfrm>
        </p:spPr>
        <p:txBody>
          <a:bodyPr/>
          <a:lstStyle/>
          <a:p>
            <a:fld id="{FC0CC166-4E39-43B8-AB91-BDD1C4C9E224}" type="slidenum">
              <a:rPr lang="de-DE" smtClean="0"/>
              <a:t>25</a:t>
            </a:fld>
            <a:endParaRPr lang="de-DE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4ADEDDDC-00A9-70D9-4665-93F99FF85CB8}"/>
              </a:ext>
            </a:extLst>
          </p:cNvPr>
          <p:cNvSpPr/>
          <p:nvPr/>
        </p:nvSpPr>
        <p:spPr>
          <a:xfrm>
            <a:off x="208551" y="2180568"/>
            <a:ext cx="11881320" cy="3918323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1F08EE54-C318-B67A-EF2E-660359932613}"/>
              </a:ext>
            </a:extLst>
          </p:cNvPr>
          <p:cNvSpPr txBox="1"/>
          <p:nvPr/>
        </p:nvSpPr>
        <p:spPr>
          <a:xfrm>
            <a:off x="4607213" y="3096445"/>
            <a:ext cx="252994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000" dirty="0" err="1">
                <a:solidFill>
                  <a:schemeClr val="bg1"/>
                </a:solidFill>
              </a:rPr>
              <a:t>trainings</a:t>
            </a:r>
            <a:r>
              <a:rPr lang="de-DE" sz="3000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8" name="Grafik 7" descr="Klassenzimmer mit einfarbiger Füllung">
            <a:extLst>
              <a:ext uri="{FF2B5EF4-FFF2-40B4-BE49-F238E27FC236}">
                <a16:creationId xmlns:a16="http://schemas.microsoft.com/office/drawing/2014/main" id="{0E08E7C7-944F-EDD2-8C35-38373315D2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51648" y="3198525"/>
            <a:ext cx="445783" cy="445783"/>
          </a:xfrm>
          <a:prstGeom prst="rect">
            <a:avLst/>
          </a:prstGeom>
        </p:spPr>
      </p:pic>
      <p:sp>
        <p:nvSpPr>
          <p:cNvPr id="9" name="Ellipse 8">
            <a:extLst>
              <a:ext uri="{FF2B5EF4-FFF2-40B4-BE49-F238E27FC236}">
                <a16:creationId xmlns:a16="http://schemas.microsoft.com/office/drawing/2014/main" id="{75247C72-A118-C977-5AF4-D53D0ADD1B21}"/>
              </a:ext>
            </a:extLst>
          </p:cNvPr>
          <p:cNvSpPr/>
          <p:nvPr/>
        </p:nvSpPr>
        <p:spPr>
          <a:xfrm>
            <a:off x="4114309" y="2873236"/>
            <a:ext cx="3870470" cy="2477223"/>
          </a:xfrm>
          <a:prstGeom prst="ellipse">
            <a:avLst/>
          </a:prstGeom>
          <a:solidFill>
            <a:srgbClr val="002F56"/>
          </a:solidFill>
          <a:ln>
            <a:solidFill>
              <a:srgbClr val="002F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" name="Grafik 9" descr="Schlägel und Eisen mit einfarbiger Füllung">
            <a:extLst>
              <a:ext uri="{FF2B5EF4-FFF2-40B4-BE49-F238E27FC236}">
                <a16:creationId xmlns:a16="http://schemas.microsoft.com/office/drawing/2014/main" id="{6AE6C5F8-6F7E-B8CB-D047-EF5924D8A1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38453" y="3973336"/>
            <a:ext cx="497839" cy="497839"/>
          </a:xfrm>
          <a:prstGeom prst="rect">
            <a:avLst/>
          </a:prstGeom>
        </p:spPr>
      </p:pic>
      <p:pic>
        <p:nvPicPr>
          <p:cNvPr id="11" name="Grafik 10" descr="Informationen mit einfarbiger Füllung">
            <a:extLst>
              <a:ext uri="{FF2B5EF4-FFF2-40B4-BE49-F238E27FC236}">
                <a16:creationId xmlns:a16="http://schemas.microsoft.com/office/drawing/2014/main" id="{5883FF8A-B66C-D7CF-A023-77A4BBB1D3E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554937" y="4578040"/>
            <a:ext cx="497839" cy="458477"/>
          </a:xfrm>
          <a:prstGeom prst="rect">
            <a:avLst/>
          </a:prstGeom>
        </p:spPr>
      </p:pic>
      <p:sp>
        <p:nvSpPr>
          <p:cNvPr id="20" name="Textfeld 19">
            <a:extLst>
              <a:ext uri="{FF2B5EF4-FFF2-40B4-BE49-F238E27FC236}">
                <a16:creationId xmlns:a16="http://schemas.microsoft.com/office/drawing/2014/main" id="{59003C1C-F2E4-8DD3-8F8D-725CFE34E523}"/>
              </a:ext>
            </a:extLst>
          </p:cNvPr>
          <p:cNvSpPr txBox="1"/>
          <p:nvPr/>
        </p:nvSpPr>
        <p:spPr>
          <a:xfrm>
            <a:off x="5601063" y="3947152"/>
            <a:ext cx="1096296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3000" dirty="0" err="1">
                <a:solidFill>
                  <a:schemeClr val="bg1"/>
                </a:solidFill>
              </a:rPr>
              <a:t>tools</a:t>
            </a:r>
            <a:endParaRPr lang="de-DE" sz="3000" dirty="0">
              <a:solidFill>
                <a:schemeClr val="bg1"/>
              </a:solidFill>
            </a:endParaRP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279C132B-0840-49E8-16B0-5D52AED9F010}"/>
              </a:ext>
            </a:extLst>
          </p:cNvPr>
          <p:cNvSpPr txBox="1"/>
          <p:nvPr/>
        </p:nvSpPr>
        <p:spPr>
          <a:xfrm>
            <a:off x="4922201" y="4533645"/>
            <a:ext cx="1920703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3000" dirty="0">
                <a:solidFill>
                  <a:schemeClr val="bg1"/>
                </a:solidFill>
              </a:rPr>
              <a:t>support </a:t>
            </a:r>
            <a:endParaRPr lang="de-DE" sz="3000" dirty="0"/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D4F47A8E-7BB3-534B-AE2A-08337A0FFA0E}"/>
              </a:ext>
            </a:extLst>
          </p:cNvPr>
          <p:cNvSpPr txBox="1"/>
          <p:nvPr/>
        </p:nvSpPr>
        <p:spPr>
          <a:xfrm>
            <a:off x="4496125" y="3342786"/>
            <a:ext cx="252994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000" dirty="0" err="1">
                <a:solidFill>
                  <a:schemeClr val="bg1"/>
                </a:solidFill>
              </a:rPr>
              <a:t>trainings</a:t>
            </a:r>
            <a:r>
              <a:rPr lang="de-DE" sz="3000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27" name="Grafik 26" descr="Klassenzimmer mit einfarbiger Füllung">
            <a:extLst>
              <a:ext uri="{FF2B5EF4-FFF2-40B4-BE49-F238E27FC236}">
                <a16:creationId xmlns:a16="http://schemas.microsoft.com/office/drawing/2014/main" id="{C20E16A3-BBE5-D432-58E8-D44910865D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62066" y="3421416"/>
            <a:ext cx="445783" cy="445783"/>
          </a:xfrm>
          <a:prstGeom prst="rect">
            <a:avLst/>
          </a:prstGeom>
        </p:spPr>
      </p:pic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80F3C56F-3A4D-7157-279F-6655AC4CAD7E}"/>
              </a:ext>
            </a:extLst>
          </p:cNvPr>
          <p:cNvSpPr/>
          <p:nvPr/>
        </p:nvSpPr>
        <p:spPr>
          <a:xfrm>
            <a:off x="529012" y="2450962"/>
            <a:ext cx="4354310" cy="106025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200"/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FBD045DE-70BB-9748-E31C-1FEE261C2696}"/>
              </a:ext>
            </a:extLst>
          </p:cNvPr>
          <p:cNvSpPr txBox="1"/>
          <p:nvPr/>
        </p:nvSpPr>
        <p:spPr>
          <a:xfrm>
            <a:off x="600923" y="2473259"/>
            <a:ext cx="42371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b="1" dirty="0">
                <a:solidFill>
                  <a:srgbClr val="00224C"/>
                </a:solidFill>
              </a:rPr>
              <a:t>Data </a:t>
            </a:r>
            <a:r>
              <a:rPr lang="de-DE" sz="2000" b="1" dirty="0" err="1">
                <a:solidFill>
                  <a:srgbClr val="00224C"/>
                </a:solidFill>
              </a:rPr>
              <a:t>archiving</a:t>
            </a:r>
            <a:r>
              <a:rPr lang="de-DE" sz="2000" b="1" dirty="0">
                <a:solidFill>
                  <a:srgbClr val="00224C"/>
                </a:solidFill>
              </a:rPr>
              <a:t>, </a:t>
            </a:r>
            <a:r>
              <a:rPr lang="de-DE" sz="2000" b="1" dirty="0" err="1">
                <a:solidFill>
                  <a:srgbClr val="00224C"/>
                </a:solidFill>
              </a:rPr>
              <a:t>sharing</a:t>
            </a:r>
            <a:r>
              <a:rPr lang="de-DE" sz="2000" b="1" dirty="0">
                <a:solidFill>
                  <a:srgbClr val="00224C"/>
                </a:solidFill>
              </a:rPr>
              <a:t>, </a:t>
            </a:r>
            <a:r>
              <a:rPr lang="de-DE" sz="2000" b="1" dirty="0" err="1">
                <a:solidFill>
                  <a:srgbClr val="00224C"/>
                </a:solidFill>
              </a:rPr>
              <a:t>publishing</a:t>
            </a:r>
            <a:r>
              <a:rPr lang="de-DE" sz="2000" b="1" dirty="0">
                <a:solidFill>
                  <a:srgbClr val="00224C"/>
                </a:solidFill>
              </a:rPr>
              <a:t> </a:t>
            </a:r>
          </a:p>
          <a:p>
            <a:pPr algn="ctr"/>
            <a:r>
              <a:rPr lang="de-DE" sz="2000" dirty="0">
                <a:solidFill>
                  <a:srgbClr val="00224C"/>
                </a:solidFill>
              </a:rPr>
              <a:t>(MADATA, </a:t>
            </a:r>
            <a:r>
              <a:rPr lang="de-DE" sz="2000" dirty="0" err="1">
                <a:solidFill>
                  <a:srgbClr val="00224C"/>
                </a:solidFill>
              </a:rPr>
              <a:t>MAObjects</a:t>
            </a:r>
            <a:r>
              <a:rPr lang="de-DE" sz="2000" dirty="0">
                <a:solidFill>
                  <a:srgbClr val="00224C"/>
                </a:solidFill>
              </a:rPr>
              <a:t>, </a:t>
            </a:r>
            <a:r>
              <a:rPr lang="de-DE" sz="2000" dirty="0" err="1">
                <a:solidFill>
                  <a:srgbClr val="00224C"/>
                </a:solidFill>
              </a:rPr>
              <a:t>other</a:t>
            </a:r>
            <a:r>
              <a:rPr lang="de-DE" sz="2000" dirty="0">
                <a:solidFill>
                  <a:srgbClr val="00224C"/>
                </a:solidFill>
              </a:rPr>
              <a:t> </a:t>
            </a:r>
            <a:r>
              <a:rPr lang="de-DE" sz="2000" dirty="0" err="1">
                <a:solidFill>
                  <a:srgbClr val="00224C"/>
                </a:solidFill>
              </a:rPr>
              <a:t>repositories</a:t>
            </a:r>
            <a:r>
              <a:rPr lang="de-DE" sz="2000" dirty="0">
                <a:solidFill>
                  <a:srgbClr val="00224C"/>
                </a:solidFill>
              </a:rPr>
              <a:t>, </a:t>
            </a:r>
            <a:r>
              <a:rPr lang="de-DE" sz="2000" dirty="0" err="1">
                <a:solidFill>
                  <a:srgbClr val="00224C"/>
                </a:solidFill>
              </a:rPr>
              <a:t>secure</a:t>
            </a:r>
            <a:r>
              <a:rPr lang="de-DE" sz="2000" dirty="0">
                <a:solidFill>
                  <a:srgbClr val="00224C"/>
                </a:solidFill>
              </a:rPr>
              <a:t> </a:t>
            </a:r>
            <a:r>
              <a:rPr lang="de-DE" sz="2000" dirty="0" err="1">
                <a:solidFill>
                  <a:srgbClr val="00224C"/>
                </a:solidFill>
              </a:rPr>
              <a:t>data</a:t>
            </a:r>
            <a:r>
              <a:rPr lang="de-DE" sz="2000" dirty="0">
                <a:solidFill>
                  <a:srgbClr val="00224C"/>
                </a:solidFill>
              </a:rPr>
              <a:t> </a:t>
            </a:r>
            <a:r>
              <a:rPr lang="de-DE" sz="2000" dirty="0" err="1">
                <a:solidFill>
                  <a:srgbClr val="00224C"/>
                </a:solidFill>
              </a:rPr>
              <a:t>room</a:t>
            </a:r>
            <a:r>
              <a:rPr lang="de-DE" sz="2000" dirty="0">
                <a:solidFill>
                  <a:srgbClr val="00224C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439612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5A9C249-3F09-6878-EBB8-321C2DF17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>
                <a:solidFill>
                  <a:srgbClr val="00224C"/>
                </a:solidFill>
              </a:rPr>
              <a:t>Data </a:t>
            </a:r>
            <a:r>
              <a:rPr lang="de-DE" b="1" dirty="0" err="1">
                <a:solidFill>
                  <a:srgbClr val="00224C"/>
                </a:solidFill>
              </a:rPr>
              <a:t>archiving</a:t>
            </a:r>
            <a:r>
              <a:rPr lang="de-DE" b="1" dirty="0">
                <a:solidFill>
                  <a:srgbClr val="00224C"/>
                </a:solidFill>
              </a:rPr>
              <a:t>, </a:t>
            </a:r>
            <a:r>
              <a:rPr lang="de-DE" b="1" dirty="0" err="1">
                <a:solidFill>
                  <a:srgbClr val="00224C"/>
                </a:solidFill>
              </a:rPr>
              <a:t>sharing</a:t>
            </a:r>
            <a:r>
              <a:rPr lang="de-DE" b="1" dirty="0">
                <a:solidFill>
                  <a:srgbClr val="00224C"/>
                </a:solidFill>
              </a:rPr>
              <a:t>, </a:t>
            </a:r>
            <a:r>
              <a:rPr lang="de-DE" b="1" dirty="0" err="1">
                <a:solidFill>
                  <a:srgbClr val="00224C"/>
                </a:solidFill>
              </a:rPr>
              <a:t>publishing</a:t>
            </a:r>
            <a:br>
              <a:rPr lang="de-DE" b="1" dirty="0">
                <a:solidFill>
                  <a:srgbClr val="00224C"/>
                </a:solidFill>
              </a:rPr>
            </a:br>
            <a:r>
              <a:rPr lang="de-DE" b="0" dirty="0">
                <a:solidFill>
                  <a:srgbClr val="00224C"/>
                </a:solidFill>
              </a:rPr>
              <a:t>MADATA and Secure Data Room</a:t>
            </a:r>
            <a:r>
              <a:rPr lang="de-DE" b="1" dirty="0">
                <a:solidFill>
                  <a:srgbClr val="00224C"/>
                </a:solidFill>
              </a:rPr>
              <a:t> </a:t>
            </a:r>
            <a:br>
              <a:rPr lang="de-DE" b="1" dirty="0">
                <a:solidFill>
                  <a:srgbClr val="00224C"/>
                </a:solidFill>
              </a:rPr>
            </a:b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36DAF56-930D-30AE-7D95-6877A0E362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2200" dirty="0"/>
              <a:t>MADATA: </a:t>
            </a:r>
            <a:r>
              <a:rPr lang="de-DE" sz="2200" dirty="0" err="1"/>
              <a:t>institutional</a:t>
            </a:r>
            <a:r>
              <a:rPr lang="de-DE" sz="2200" dirty="0"/>
              <a:t> </a:t>
            </a:r>
            <a:r>
              <a:rPr lang="de-DE" sz="2200" dirty="0" err="1"/>
              <a:t>repository</a:t>
            </a:r>
            <a:r>
              <a:rPr lang="de-DE" sz="2200" dirty="0"/>
              <a:t> for </a:t>
            </a:r>
            <a:r>
              <a:rPr lang="de-DE" sz="2200" dirty="0" err="1"/>
              <a:t>archiving</a:t>
            </a:r>
            <a:r>
              <a:rPr lang="de-DE" sz="2200" dirty="0"/>
              <a:t> and/</a:t>
            </a:r>
            <a:r>
              <a:rPr lang="de-DE" sz="2200" dirty="0" err="1"/>
              <a:t>or</a:t>
            </a:r>
            <a:r>
              <a:rPr lang="de-DE" sz="2200" dirty="0"/>
              <a:t> </a:t>
            </a:r>
            <a:r>
              <a:rPr lang="de-DE" sz="2200" dirty="0" err="1"/>
              <a:t>sharing</a:t>
            </a:r>
            <a:r>
              <a:rPr lang="de-DE" sz="2200" dirty="0"/>
              <a:t> </a:t>
            </a:r>
            <a:r>
              <a:rPr lang="de-DE" sz="2200" dirty="0" err="1"/>
              <a:t>data</a:t>
            </a:r>
            <a:endParaRPr lang="de-DE" sz="2200" dirty="0"/>
          </a:p>
          <a:p>
            <a:pPr lvl="1"/>
            <a:r>
              <a:rPr lang="de-DE" dirty="0"/>
              <a:t>Data </a:t>
            </a:r>
            <a:r>
              <a:rPr lang="de-DE" dirty="0" err="1"/>
              <a:t>description</a:t>
            </a:r>
            <a:r>
              <a:rPr lang="de-DE" dirty="0"/>
              <a:t> </a:t>
            </a:r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common</a:t>
            </a:r>
            <a:r>
              <a:rPr lang="de-DE" dirty="0"/>
              <a:t> </a:t>
            </a:r>
            <a:r>
              <a:rPr lang="de-DE" dirty="0" err="1"/>
              <a:t>metadata</a:t>
            </a:r>
            <a:r>
              <a:rPr lang="de-DE" dirty="0"/>
              <a:t> </a:t>
            </a:r>
            <a:r>
              <a:rPr lang="de-DE" dirty="0" err="1"/>
              <a:t>standard</a:t>
            </a:r>
            <a:r>
              <a:rPr lang="de-DE" dirty="0"/>
              <a:t> (</a:t>
            </a:r>
            <a:r>
              <a:rPr lang="de-DE" dirty="0" err="1"/>
              <a:t>DataCite</a:t>
            </a:r>
            <a:r>
              <a:rPr lang="de-DE" dirty="0"/>
              <a:t>/</a:t>
            </a:r>
            <a:r>
              <a:rPr lang="de-DE" dirty="0" err="1"/>
              <a:t>da|ra</a:t>
            </a:r>
            <a:r>
              <a:rPr lang="de-DE" dirty="0"/>
              <a:t>)</a:t>
            </a:r>
          </a:p>
          <a:p>
            <a:pPr lvl="1"/>
            <a:r>
              <a:rPr lang="de-DE" dirty="0"/>
              <a:t>Digital </a:t>
            </a:r>
            <a:r>
              <a:rPr lang="de-DE" dirty="0" err="1"/>
              <a:t>Object</a:t>
            </a:r>
            <a:r>
              <a:rPr lang="de-DE" dirty="0"/>
              <a:t> Identifier (DOI) registered via GESIS‘ </a:t>
            </a:r>
            <a:r>
              <a:rPr lang="de-DE" dirty="0" err="1"/>
              <a:t>da|ra</a:t>
            </a:r>
            <a:r>
              <a:rPr lang="de-DE" dirty="0"/>
              <a:t> </a:t>
            </a:r>
            <a:r>
              <a:rPr lang="de-DE" dirty="0" err="1"/>
              <a:t>agency</a:t>
            </a:r>
            <a:endParaRPr lang="de-DE" dirty="0"/>
          </a:p>
          <a:p>
            <a:pPr lvl="1"/>
            <a:r>
              <a:rPr lang="de-DE" dirty="0" err="1"/>
              <a:t>Metadata</a:t>
            </a:r>
            <a:r>
              <a:rPr lang="de-DE" dirty="0"/>
              <a:t> </a:t>
            </a:r>
            <a:r>
              <a:rPr lang="de-DE" dirty="0" err="1"/>
              <a:t>indexed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GESIS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search</a:t>
            </a:r>
            <a:r>
              <a:rPr lang="de-DE" dirty="0"/>
              <a:t>, </a:t>
            </a:r>
            <a:r>
              <a:rPr lang="de-DE" dirty="0" err="1"/>
              <a:t>DataCite</a:t>
            </a:r>
            <a:r>
              <a:rPr lang="de-DE" dirty="0"/>
              <a:t>, Google, Google Dataset Search and </a:t>
            </a:r>
            <a:r>
              <a:rPr lang="de-DE" dirty="0" err="1"/>
              <a:t>soon</a:t>
            </a:r>
            <a:r>
              <a:rPr lang="de-DE" dirty="0"/>
              <a:t> </a:t>
            </a:r>
            <a:r>
              <a:rPr lang="de-DE" dirty="0" err="1"/>
              <a:t>EU‘s</a:t>
            </a:r>
            <a:r>
              <a:rPr lang="de-DE" dirty="0"/>
              <a:t> </a:t>
            </a:r>
            <a:r>
              <a:rPr lang="de-DE" dirty="0" err="1"/>
              <a:t>OpenAIRE</a:t>
            </a:r>
            <a:r>
              <a:rPr lang="de-DE" dirty="0"/>
              <a:t> </a:t>
            </a:r>
            <a:r>
              <a:rPr lang="de-DE" dirty="0" err="1"/>
              <a:t>search</a:t>
            </a:r>
            <a:endParaRPr lang="de-DE" dirty="0"/>
          </a:p>
          <a:p>
            <a:pPr lvl="1"/>
            <a:r>
              <a:rPr lang="de-DE" dirty="0"/>
              <a:t>Data </a:t>
            </a:r>
            <a:r>
              <a:rPr lang="de-DE" dirty="0" err="1"/>
              <a:t>stays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servers</a:t>
            </a:r>
            <a:r>
              <a:rPr lang="de-DE" dirty="0"/>
              <a:t> of </a:t>
            </a:r>
            <a:r>
              <a:rPr lang="de-DE" dirty="0" err="1"/>
              <a:t>the</a:t>
            </a:r>
            <a:r>
              <a:rPr lang="de-DE" dirty="0"/>
              <a:t> University of Mannheim</a:t>
            </a:r>
          </a:p>
          <a:p>
            <a:pPr lvl="1"/>
            <a:r>
              <a:rPr lang="de-DE" dirty="0"/>
              <a:t>Data </a:t>
            </a:r>
            <a:r>
              <a:rPr lang="de-DE" dirty="0" err="1"/>
              <a:t>sharing</a:t>
            </a:r>
            <a:r>
              <a:rPr lang="de-DE" dirty="0"/>
              <a:t> </a:t>
            </a:r>
            <a:r>
              <a:rPr lang="de-DE" dirty="0" err="1"/>
              <a:t>modes</a:t>
            </a:r>
            <a:r>
              <a:rPr lang="de-DE" dirty="0"/>
              <a:t>: open </a:t>
            </a:r>
            <a:r>
              <a:rPr lang="de-DE" dirty="0" err="1"/>
              <a:t>data</a:t>
            </a:r>
            <a:r>
              <a:rPr lang="de-DE" dirty="0"/>
              <a:t>,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available</a:t>
            </a:r>
            <a:r>
              <a:rPr lang="de-DE" dirty="0"/>
              <a:t> upon </a:t>
            </a:r>
            <a:r>
              <a:rPr lang="de-DE" dirty="0" err="1"/>
              <a:t>request</a:t>
            </a:r>
            <a:r>
              <a:rPr lang="de-DE" dirty="0"/>
              <a:t>, </a:t>
            </a:r>
            <a:r>
              <a:rPr lang="de-DE" dirty="0" err="1"/>
              <a:t>embargoed</a:t>
            </a:r>
            <a:r>
              <a:rPr lang="de-DE" dirty="0"/>
              <a:t> open </a:t>
            </a:r>
            <a:r>
              <a:rPr lang="de-DE" dirty="0" err="1"/>
              <a:t>data</a:t>
            </a:r>
            <a:endParaRPr lang="de-DE" dirty="0"/>
          </a:p>
          <a:p>
            <a:pPr lvl="1"/>
            <a:r>
              <a:rPr lang="de-DE" dirty="0"/>
              <a:t>Data will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kept</a:t>
            </a:r>
            <a:r>
              <a:rPr lang="de-DE" dirty="0"/>
              <a:t> for at least 10 </a:t>
            </a:r>
            <a:r>
              <a:rPr lang="de-DE" dirty="0" err="1"/>
              <a:t>years</a:t>
            </a:r>
            <a:r>
              <a:rPr lang="de-DE" dirty="0"/>
              <a:t> in </a:t>
            </a:r>
            <a:r>
              <a:rPr lang="de-DE" dirty="0" err="1"/>
              <a:t>line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standard</a:t>
            </a:r>
            <a:r>
              <a:rPr lang="de-DE" dirty="0"/>
              <a:t> </a:t>
            </a:r>
            <a:r>
              <a:rPr lang="de-DE" dirty="0" err="1"/>
              <a:t>requirements</a:t>
            </a:r>
            <a:r>
              <a:rPr lang="de-DE" dirty="0"/>
              <a:t> of </a:t>
            </a:r>
            <a:r>
              <a:rPr lang="de-DE" dirty="0" err="1"/>
              <a:t>funders</a:t>
            </a:r>
            <a:endParaRPr lang="de-DE" dirty="0"/>
          </a:p>
          <a:p>
            <a:r>
              <a:rPr lang="de-DE" sz="2200" dirty="0" err="1"/>
              <a:t>FDZ‘s</a:t>
            </a:r>
            <a:r>
              <a:rPr lang="de-DE" sz="2200" dirty="0"/>
              <a:t> </a:t>
            </a:r>
            <a:r>
              <a:rPr lang="de-DE" sz="2200" dirty="0" err="1"/>
              <a:t>secure</a:t>
            </a:r>
            <a:r>
              <a:rPr lang="de-DE" sz="2200" dirty="0"/>
              <a:t> </a:t>
            </a:r>
            <a:r>
              <a:rPr lang="de-DE" sz="2200" dirty="0" err="1"/>
              <a:t>data</a:t>
            </a:r>
            <a:r>
              <a:rPr lang="de-DE" sz="2200" dirty="0"/>
              <a:t> </a:t>
            </a:r>
            <a:r>
              <a:rPr lang="de-DE" sz="2200" dirty="0" err="1"/>
              <a:t>room</a:t>
            </a:r>
            <a:r>
              <a:rPr lang="de-DE" sz="2200" dirty="0"/>
              <a:t> </a:t>
            </a:r>
            <a:r>
              <a:rPr lang="de-DE" sz="2200" dirty="0" err="1"/>
              <a:t>coming</a:t>
            </a:r>
            <a:r>
              <a:rPr lang="de-DE" sz="2200" dirty="0"/>
              <a:t> </a:t>
            </a:r>
            <a:r>
              <a:rPr lang="de-DE" sz="2200" dirty="0" err="1"/>
              <a:t>soon</a:t>
            </a:r>
            <a:r>
              <a:rPr lang="de-DE" sz="2200" dirty="0"/>
              <a:t>: to </a:t>
            </a:r>
            <a:r>
              <a:rPr lang="de-DE" sz="2200" dirty="0" err="1"/>
              <a:t>grant</a:t>
            </a:r>
            <a:r>
              <a:rPr lang="de-DE" sz="2200" dirty="0"/>
              <a:t> </a:t>
            </a:r>
            <a:r>
              <a:rPr lang="de-DE" sz="2200" dirty="0" err="1"/>
              <a:t>researchers</a:t>
            </a:r>
            <a:r>
              <a:rPr lang="de-DE" sz="2200" dirty="0"/>
              <a:t> on-campus </a:t>
            </a:r>
            <a:r>
              <a:rPr lang="de-DE" sz="2200" dirty="0" err="1"/>
              <a:t>access</a:t>
            </a:r>
            <a:r>
              <a:rPr lang="de-DE" sz="2200" dirty="0"/>
              <a:t> to </a:t>
            </a:r>
            <a:r>
              <a:rPr lang="de-DE" sz="2200" dirty="0" err="1"/>
              <a:t>data</a:t>
            </a:r>
            <a:r>
              <a:rPr lang="de-DE" sz="2200" dirty="0"/>
              <a:t> </a:t>
            </a:r>
            <a:r>
              <a:rPr lang="de-DE" sz="2200" dirty="0" err="1"/>
              <a:t>that</a:t>
            </a:r>
            <a:r>
              <a:rPr lang="de-DE" sz="2200" dirty="0"/>
              <a:t> </a:t>
            </a:r>
            <a:r>
              <a:rPr lang="de-DE" sz="2200" dirty="0" err="1"/>
              <a:t>should</a:t>
            </a:r>
            <a:r>
              <a:rPr lang="de-DE" sz="2200" dirty="0"/>
              <a:t> not </a:t>
            </a:r>
            <a:r>
              <a:rPr lang="de-DE" sz="2200" dirty="0" err="1"/>
              <a:t>leave</a:t>
            </a:r>
            <a:r>
              <a:rPr lang="de-DE" sz="2200" dirty="0"/>
              <a:t> </a:t>
            </a:r>
            <a:r>
              <a:rPr lang="de-DE" sz="2200" dirty="0" err="1"/>
              <a:t>the</a:t>
            </a:r>
            <a:r>
              <a:rPr lang="de-DE" sz="2200" dirty="0"/>
              <a:t> University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291D8EE-9F53-D9A6-34D3-B976E43FD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CC166-4E39-43B8-AB91-BDD1C4C9E224}" type="slidenum">
              <a:rPr lang="de-DE" smtClean="0"/>
              <a:t>26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20549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59720EEE-4667-2ECB-136B-1C500F74C214}"/>
              </a:ext>
            </a:extLst>
          </p:cNvPr>
          <p:cNvSpPr/>
          <p:nvPr/>
        </p:nvSpPr>
        <p:spPr>
          <a:xfrm>
            <a:off x="-311124" y="1998343"/>
            <a:ext cx="12506299" cy="4968552"/>
          </a:xfrm>
          <a:prstGeom prst="rect">
            <a:avLst/>
          </a:prstGeom>
          <a:solidFill>
            <a:srgbClr val="002F5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CD7276F-9B27-1269-D750-83BAB2CB13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9D157CE-001D-6710-F499-6D74E81A22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de-DE" sz="4400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r>
              <a:rPr lang="de-DE" sz="4400" dirty="0">
                <a:solidFill>
                  <a:schemeClr val="bg1"/>
                </a:solidFill>
              </a:rPr>
              <a:t>THANK YOU</a:t>
            </a:r>
          </a:p>
          <a:p>
            <a:pPr marL="0" indent="0" algn="ctr">
              <a:buNone/>
            </a:pPr>
            <a:endParaRPr lang="de-DE" dirty="0">
              <a:solidFill>
                <a:srgbClr val="0000FF"/>
              </a:solidFill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indent="0" algn="ctr">
              <a:buNone/>
            </a:pPr>
            <a:r>
              <a:rPr lang="de-DE" dirty="0">
                <a:solidFill>
                  <a:schemeClr val="bg1"/>
                </a:solidFill>
              </a:rPr>
              <a:t>More info on</a:t>
            </a:r>
            <a:endParaRPr lang="de-DE" dirty="0">
              <a:solidFill>
                <a:schemeClr val="bg1"/>
              </a:solidFill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indent="0" algn="ctr">
              <a:buNone/>
            </a:pPr>
            <a:r>
              <a:rPr lang="de-DE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https://fdz.bib.uni-mannheim.de</a:t>
            </a:r>
            <a:r>
              <a:rPr lang="de-DE" dirty="0">
                <a:solidFill>
                  <a:schemeClr val="bg1"/>
                </a:solidFill>
              </a:rPr>
              <a:t>   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7AD68A2-84BD-BFBB-BDB7-F74F40273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CC166-4E39-43B8-AB91-BDD1C4C9E224}" type="slidenum">
              <a:rPr lang="de-DE" smtClean="0"/>
              <a:t>27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914567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63E068E-54A7-9B5D-65F0-BF0BE1C16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The Research Data Center (FDZ)</a:t>
            </a:r>
            <a:br>
              <a:rPr lang="de-DE" dirty="0"/>
            </a:br>
            <a:r>
              <a:rPr lang="de-DE" b="0" dirty="0"/>
              <a:t>What </a:t>
            </a:r>
            <a:r>
              <a:rPr lang="de-DE" b="0" dirty="0" err="1"/>
              <a:t>we</a:t>
            </a:r>
            <a:r>
              <a:rPr lang="de-DE" b="0" dirty="0"/>
              <a:t> do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544D29E-88C7-0E5B-5E25-710169FC01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F2BA149-C260-C7F0-FA86-4D546A4D72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TT.MM.JJJJ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F71FB35-2E1B-F861-3EDA-2804C4D10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Beispiel-Fußzeile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8BDD7EF-39AC-BA06-4617-FDAE163B79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CC166-4E39-43B8-AB91-BDD1C4C9E224}" type="slidenum">
              <a:rPr lang="de-DE" smtClean="0"/>
              <a:t>3</a:t>
            </a:fld>
            <a:endParaRPr lang="de-DE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C5ED011B-D93E-602D-2D77-254E1CE0A5C7}"/>
              </a:ext>
            </a:extLst>
          </p:cNvPr>
          <p:cNvSpPr/>
          <p:nvPr/>
        </p:nvSpPr>
        <p:spPr>
          <a:xfrm>
            <a:off x="-311124" y="1998343"/>
            <a:ext cx="12506299" cy="4968552"/>
          </a:xfrm>
          <a:prstGeom prst="rect">
            <a:avLst/>
          </a:prstGeom>
          <a:solidFill>
            <a:srgbClr val="002F5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B8202A5A-36A5-2A0D-DCF5-E7D48E10E07D}"/>
              </a:ext>
            </a:extLst>
          </p:cNvPr>
          <p:cNvSpPr txBox="1"/>
          <p:nvPr/>
        </p:nvSpPr>
        <p:spPr>
          <a:xfrm>
            <a:off x="1745203" y="3157428"/>
            <a:ext cx="8704770" cy="2292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de-DE" sz="2600" dirty="0">
                <a:solidFill>
                  <a:schemeClr val="bg1"/>
                </a:solidFill>
              </a:rPr>
              <a:t>The FDZ </a:t>
            </a:r>
            <a:r>
              <a:rPr lang="de-DE" sz="2600" dirty="0" err="1">
                <a:solidFill>
                  <a:schemeClr val="bg1"/>
                </a:solidFill>
              </a:rPr>
              <a:t>supports</a:t>
            </a:r>
            <a:r>
              <a:rPr lang="de-DE" sz="2600" dirty="0">
                <a:solidFill>
                  <a:schemeClr val="bg1"/>
                </a:solidFill>
              </a:rPr>
              <a:t> </a:t>
            </a:r>
            <a:r>
              <a:rPr lang="de-DE" sz="2600" dirty="0" err="1">
                <a:solidFill>
                  <a:schemeClr val="bg1"/>
                </a:solidFill>
              </a:rPr>
              <a:t>researchers</a:t>
            </a:r>
            <a:r>
              <a:rPr lang="de-DE" sz="2600" dirty="0">
                <a:solidFill>
                  <a:schemeClr val="bg1"/>
                </a:solidFill>
              </a:rPr>
              <a:t> </a:t>
            </a:r>
            <a:r>
              <a:rPr lang="de-DE" sz="2600" dirty="0" err="1">
                <a:solidFill>
                  <a:schemeClr val="bg1"/>
                </a:solidFill>
              </a:rPr>
              <a:t>from</a:t>
            </a:r>
            <a:r>
              <a:rPr lang="de-DE" sz="2600" dirty="0">
                <a:solidFill>
                  <a:schemeClr val="bg1"/>
                </a:solidFill>
              </a:rPr>
              <a:t> </a:t>
            </a:r>
            <a:r>
              <a:rPr lang="de-DE" sz="2600" dirty="0" err="1">
                <a:solidFill>
                  <a:schemeClr val="bg1"/>
                </a:solidFill>
              </a:rPr>
              <a:t>the</a:t>
            </a:r>
            <a:r>
              <a:rPr lang="de-DE" sz="2600" dirty="0">
                <a:solidFill>
                  <a:schemeClr val="bg1"/>
                </a:solidFill>
              </a:rPr>
              <a:t> University of Mannheim</a:t>
            </a:r>
          </a:p>
          <a:p>
            <a:pPr algn="ctr">
              <a:lnSpc>
                <a:spcPct val="150000"/>
              </a:lnSpc>
            </a:pPr>
            <a:r>
              <a:rPr lang="de-DE" sz="2600" dirty="0">
                <a:solidFill>
                  <a:schemeClr val="bg1"/>
                </a:solidFill>
              </a:rPr>
              <a:t>at all </a:t>
            </a:r>
            <a:r>
              <a:rPr lang="de-DE" sz="2600" dirty="0" err="1">
                <a:solidFill>
                  <a:schemeClr val="bg1"/>
                </a:solidFill>
              </a:rPr>
              <a:t>career</a:t>
            </a:r>
            <a:r>
              <a:rPr lang="de-DE" sz="2600" dirty="0">
                <a:solidFill>
                  <a:schemeClr val="bg1"/>
                </a:solidFill>
              </a:rPr>
              <a:t> </a:t>
            </a:r>
            <a:r>
              <a:rPr lang="de-DE" sz="2600" dirty="0" err="1">
                <a:solidFill>
                  <a:schemeClr val="bg1"/>
                </a:solidFill>
              </a:rPr>
              <a:t>stages</a:t>
            </a:r>
            <a:r>
              <a:rPr lang="de-DE" sz="2600" dirty="0">
                <a:solidFill>
                  <a:schemeClr val="bg1"/>
                </a:solidFill>
              </a:rPr>
              <a:t> and </a:t>
            </a:r>
            <a:r>
              <a:rPr lang="de-DE" sz="2600" dirty="0" err="1">
                <a:solidFill>
                  <a:schemeClr val="bg1"/>
                </a:solidFill>
              </a:rPr>
              <a:t>from</a:t>
            </a:r>
            <a:r>
              <a:rPr lang="de-DE" sz="2600" dirty="0">
                <a:solidFill>
                  <a:schemeClr val="bg1"/>
                </a:solidFill>
              </a:rPr>
              <a:t> all </a:t>
            </a:r>
            <a:r>
              <a:rPr lang="de-DE" sz="2600" dirty="0" err="1">
                <a:solidFill>
                  <a:schemeClr val="bg1"/>
                </a:solidFill>
              </a:rPr>
              <a:t>disciplines</a:t>
            </a:r>
            <a:endParaRPr lang="de-DE" sz="2600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de-DE" sz="2600" dirty="0">
                <a:solidFill>
                  <a:schemeClr val="bg1"/>
                </a:solidFill>
              </a:rPr>
              <a:t>in </a:t>
            </a:r>
            <a:r>
              <a:rPr lang="de-DE" sz="2600" dirty="0" err="1">
                <a:solidFill>
                  <a:schemeClr val="bg1"/>
                </a:solidFill>
              </a:rPr>
              <a:t>managing</a:t>
            </a:r>
            <a:r>
              <a:rPr lang="de-DE" sz="2600" dirty="0">
                <a:solidFill>
                  <a:schemeClr val="bg1"/>
                </a:solidFill>
              </a:rPr>
              <a:t> </a:t>
            </a:r>
            <a:r>
              <a:rPr lang="de-DE" sz="2600" dirty="0" err="1">
                <a:solidFill>
                  <a:schemeClr val="bg1"/>
                </a:solidFill>
              </a:rPr>
              <a:t>their</a:t>
            </a:r>
            <a:r>
              <a:rPr lang="de-DE" sz="2600" dirty="0">
                <a:solidFill>
                  <a:schemeClr val="bg1"/>
                </a:solidFill>
              </a:rPr>
              <a:t> </a:t>
            </a:r>
            <a:r>
              <a:rPr lang="de-DE" sz="2600" dirty="0" err="1">
                <a:solidFill>
                  <a:schemeClr val="bg1"/>
                </a:solidFill>
              </a:rPr>
              <a:t>research</a:t>
            </a:r>
            <a:r>
              <a:rPr lang="de-DE" sz="2600" dirty="0">
                <a:solidFill>
                  <a:schemeClr val="bg1"/>
                </a:solidFill>
              </a:rPr>
              <a:t> </a:t>
            </a:r>
            <a:r>
              <a:rPr lang="de-DE" sz="2600" dirty="0" err="1">
                <a:solidFill>
                  <a:schemeClr val="bg1"/>
                </a:solidFill>
              </a:rPr>
              <a:t>data</a:t>
            </a:r>
            <a:r>
              <a:rPr lang="de-DE" sz="2600" dirty="0">
                <a:solidFill>
                  <a:schemeClr val="bg1"/>
                </a:solidFill>
              </a:rPr>
              <a:t>.</a:t>
            </a:r>
          </a:p>
          <a:p>
            <a:pPr algn="ctr"/>
            <a:endParaRPr lang="de-DE" sz="2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08037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20A079B-C008-0071-0EEA-B4ACF864B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The FDZ Services </a:t>
            </a:r>
            <a:r>
              <a:rPr lang="de-DE" dirty="0" err="1"/>
              <a:t>along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Research Data Cycle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65C9EAE-21FB-F1C8-66BE-2D3C7182043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1114" y="4391731"/>
            <a:ext cx="2845541" cy="180042"/>
          </a:xfrm>
        </p:spPr>
        <p:txBody>
          <a:bodyPr/>
          <a:lstStyle/>
          <a:p>
            <a:r>
              <a:rPr lang="de-DE"/>
              <a:t>TT.MM.JJJJ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7C836E2-CD86-918C-4A69-E69DE24936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51114" y="4139730"/>
            <a:ext cx="3861805" cy="180042"/>
          </a:xfrm>
        </p:spPr>
        <p:txBody>
          <a:bodyPr/>
          <a:lstStyle/>
          <a:p>
            <a:r>
              <a:rPr lang="de-DE"/>
              <a:t>Beispiel-Fußzeile</a:t>
            </a:r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1F08EE54-C318-B67A-EF2E-660359932613}"/>
              </a:ext>
            </a:extLst>
          </p:cNvPr>
          <p:cNvSpPr txBox="1"/>
          <p:nvPr/>
        </p:nvSpPr>
        <p:spPr>
          <a:xfrm>
            <a:off x="4607213" y="3096445"/>
            <a:ext cx="252994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000" dirty="0" err="1">
                <a:solidFill>
                  <a:schemeClr val="bg1"/>
                </a:solidFill>
              </a:rPr>
              <a:t>trainings</a:t>
            </a:r>
            <a:r>
              <a:rPr lang="de-DE" sz="3000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8" name="Grafik 7" descr="Klassenzimmer mit einfarbiger Füllung">
            <a:extLst>
              <a:ext uri="{FF2B5EF4-FFF2-40B4-BE49-F238E27FC236}">
                <a16:creationId xmlns:a16="http://schemas.microsoft.com/office/drawing/2014/main" id="{0E08E7C7-944F-EDD2-8C35-38373315D2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51648" y="3198525"/>
            <a:ext cx="445783" cy="445783"/>
          </a:xfrm>
          <a:prstGeom prst="rect">
            <a:avLst/>
          </a:prstGeom>
        </p:spPr>
      </p:pic>
      <p:sp>
        <p:nvSpPr>
          <p:cNvPr id="9" name="Ellipse 8">
            <a:extLst>
              <a:ext uri="{FF2B5EF4-FFF2-40B4-BE49-F238E27FC236}">
                <a16:creationId xmlns:a16="http://schemas.microsoft.com/office/drawing/2014/main" id="{75247C72-A118-C977-5AF4-D53D0ADD1B21}"/>
              </a:ext>
            </a:extLst>
          </p:cNvPr>
          <p:cNvSpPr/>
          <p:nvPr/>
        </p:nvSpPr>
        <p:spPr>
          <a:xfrm>
            <a:off x="4114309" y="2873236"/>
            <a:ext cx="3870470" cy="2477223"/>
          </a:xfrm>
          <a:prstGeom prst="ellipse">
            <a:avLst/>
          </a:prstGeom>
          <a:solidFill>
            <a:srgbClr val="002F56"/>
          </a:solidFill>
          <a:ln>
            <a:solidFill>
              <a:srgbClr val="002F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" name="Grafik 9" descr="Schlägel und Eisen mit einfarbiger Füllung">
            <a:extLst>
              <a:ext uri="{FF2B5EF4-FFF2-40B4-BE49-F238E27FC236}">
                <a16:creationId xmlns:a16="http://schemas.microsoft.com/office/drawing/2014/main" id="{6AE6C5F8-6F7E-B8CB-D047-EF5924D8A1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38453" y="3973336"/>
            <a:ext cx="497839" cy="497839"/>
          </a:xfrm>
          <a:prstGeom prst="rect">
            <a:avLst/>
          </a:prstGeom>
        </p:spPr>
      </p:pic>
      <p:pic>
        <p:nvPicPr>
          <p:cNvPr id="11" name="Grafik 10" descr="Informationen mit einfarbiger Füllung">
            <a:extLst>
              <a:ext uri="{FF2B5EF4-FFF2-40B4-BE49-F238E27FC236}">
                <a16:creationId xmlns:a16="http://schemas.microsoft.com/office/drawing/2014/main" id="{5883FF8A-B66C-D7CF-A023-77A4BBB1D3E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554937" y="4578040"/>
            <a:ext cx="497839" cy="458477"/>
          </a:xfrm>
          <a:prstGeom prst="rect">
            <a:avLst/>
          </a:prstGeom>
        </p:spPr>
      </p:pic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8E7C1779-0CBB-0BA0-A5CA-7DE75F94E3ED}"/>
              </a:ext>
            </a:extLst>
          </p:cNvPr>
          <p:cNvSpPr/>
          <p:nvPr/>
        </p:nvSpPr>
        <p:spPr>
          <a:xfrm>
            <a:off x="7132706" y="2349201"/>
            <a:ext cx="4310910" cy="1034384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200" dirty="0"/>
          </a:p>
        </p:txBody>
      </p:sp>
      <p:sp>
        <p:nvSpPr>
          <p:cNvPr id="14" name="Rechteck: abgerundete Ecken 13">
            <a:extLst>
              <a:ext uri="{FF2B5EF4-FFF2-40B4-BE49-F238E27FC236}">
                <a16:creationId xmlns:a16="http://schemas.microsoft.com/office/drawing/2014/main" id="{1AD1425D-259B-2E9B-6A52-D99BA8111526}"/>
              </a:ext>
            </a:extLst>
          </p:cNvPr>
          <p:cNvSpPr/>
          <p:nvPr/>
        </p:nvSpPr>
        <p:spPr>
          <a:xfrm>
            <a:off x="7384368" y="4181925"/>
            <a:ext cx="4629164" cy="1023123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200"/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80F3C56F-3A4D-7157-279F-6655AC4CAD7E}"/>
              </a:ext>
            </a:extLst>
          </p:cNvPr>
          <p:cNvSpPr/>
          <p:nvPr/>
        </p:nvSpPr>
        <p:spPr>
          <a:xfrm>
            <a:off x="529012" y="2450962"/>
            <a:ext cx="4354310" cy="106025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200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565759A9-D787-718D-8C1F-2028331337D9}"/>
              </a:ext>
            </a:extLst>
          </p:cNvPr>
          <p:cNvSpPr txBox="1"/>
          <p:nvPr/>
        </p:nvSpPr>
        <p:spPr>
          <a:xfrm>
            <a:off x="6896546" y="2349201"/>
            <a:ext cx="462916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b="1" dirty="0">
                <a:solidFill>
                  <a:srgbClr val="00224C"/>
                </a:solidFill>
              </a:rPr>
              <a:t>Data </a:t>
            </a:r>
            <a:r>
              <a:rPr lang="de-DE" sz="2000" b="1" dirty="0" err="1">
                <a:solidFill>
                  <a:srgbClr val="00224C"/>
                </a:solidFill>
              </a:rPr>
              <a:t>management</a:t>
            </a:r>
            <a:r>
              <a:rPr lang="de-DE" sz="2000" b="1" dirty="0">
                <a:solidFill>
                  <a:srgbClr val="00224C"/>
                </a:solidFill>
              </a:rPr>
              <a:t> </a:t>
            </a:r>
            <a:r>
              <a:rPr lang="de-DE" sz="2000" b="1" dirty="0" err="1">
                <a:solidFill>
                  <a:srgbClr val="00224C"/>
                </a:solidFill>
              </a:rPr>
              <a:t>planning</a:t>
            </a:r>
            <a:r>
              <a:rPr lang="de-DE" sz="2000" b="1" dirty="0">
                <a:solidFill>
                  <a:srgbClr val="00224C"/>
                </a:solidFill>
              </a:rPr>
              <a:t> and </a:t>
            </a:r>
          </a:p>
          <a:p>
            <a:pPr algn="ctr"/>
            <a:r>
              <a:rPr lang="de-DE" sz="2000" b="1" dirty="0">
                <a:solidFill>
                  <a:srgbClr val="00224C"/>
                </a:solidFill>
              </a:rPr>
              <a:t>FAIR </a:t>
            </a:r>
            <a:r>
              <a:rPr lang="de-DE" sz="2000" b="1" dirty="0" err="1">
                <a:solidFill>
                  <a:srgbClr val="00224C"/>
                </a:solidFill>
              </a:rPr>
              <a:t>data</a:t>
            </a:r>
            <a:r>
              <a:rPr lang="de-DE" sz="2000" b="1" dirty="0">
                <a:solidFill>
                  <a:srgbClr val="00224C"/>
                </a:solidFill>
              </a:rPr>
              <a:t> </a:t>
            </a:r>
            <a:r>
              <a:rPr lang="de-DE" sz="2000" b="1" dirty="0" err="1">
                <a:solidFill>
                  <a:srgbClr val="00224C"/>
                </a:solidFill>
              </a:rPr>
              <a:t>management</a:t>
            </a:r>
            <a:r>
              <a:rPr lang="de-DE" sz="2000" b="1" dirty="0">
                <a:solidFill>
                  <a:srgbClr val="00224C"/>
                </a:solidFill>
              </a:rPr>
              <a:t> </a:t>
            </a:r>
          </a:p>
          <a:p>
            <a:pPr algn="ctr"/>
            <a:r>
              <a:rPr lang="de-DE" sz="2000" dirty="0">
                <a:solidFill>
                  <a:srgbClr val="00224C"/>
                </a:solidFill>
              </a:rPr>
              <a:t>(DMPs, </a:t>
            </a:r>
            <a:r>
              <a:rPr lang="de-DE" sz="2000" dirty="0" err="1">
                <a:solidFill>
                  <a:srgbClr val="00224C"/>
                </a:solidFill>
              </a:rPr>
              <a:t>funders</a:t>
            </a:r>
            <a:r>
              <a:rPr lang="de-DE" sz="2000" dirty="0">
                <a:solidFill>
                  <a:srgbClr val="00224C"/>
                </a:solidFill>
              </a:rPr>
              <a:t>‘ and </a:t>
            </a:r>
            <a:r>
              <a:rPr lang="de-DE" sz="2000" dirty="0" err="1">
                <a:solidFill>
                  <a:srgbClr val="00224C"/>
                </a:solidFill>
              </a:rPr>
              <a:t>journal</a:t>
            </a:r>
            <a:r>
              <a:rPr lang="de-DE" sz="2000" dirty="0">
                <a:solidFill>
                  <a:srgbClr val="00224C"/>
                </a:solidFill>
              </a:rPr>
              <a:t> </a:t>
            </a:r>
            <a:r>
              <a:rPr lang="de-DE" sz="2000" dirty="0" err="1">
                <a:solidFill>
                  <a:srgbClr val="00224C"/>
                </a:solidFill>
              </a:rPr>
              <a:t>guidelines</a:t>
            </a:r>
            <a:r>
              <a:rPr lang="de-DE" sz="2000" dirty="0">
                <a:solidFill>
                  <a:srgbClr val="00224C"/>
                </a:solidFill>
              </a:rPr>
              <a:t>)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39493713-CBB8-E7E1-1C84-19B40A98BE31}"/>
              </a:ext>
            </a:extLst>
          </p:cNvPr>
          <p:cNvSpPr txBox="1"/>
          <p:nvPr/>
        </p:nvSpPr>
        <p:spPr>
          <a:xfrm>
            <a:off x="7195293" y="4220420"/>
            <a:ext cx="50471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b="1" dirty="0">
                <a:solidFill>
                  <a:srgbClr val="00224C"/>
                </a:solidFill>
              </a:rPr>
              <a:t>Data </a:t>
            </a:r>
            <a:r>
              <a:rPr lang="de-DE" sz="2000" b="1" dirty="0" err="1">
                <a:solidFill>
                  <a:srgbClr val="00224C"/>
                </a:solidFill>
              </a:rPr>
              <a:t>acquisition</a:t>
            </a:r>
            <a:r>
              <a:rPr lang="de-DE" sz="2000" b="1" dirty="0">
                <a:solidFill>
                  <a:srgbClr val="00224C"/>
                </a:solidFill>
              </a:rPr>
              <a:t> and </a:t>
            </a:r>
            <a:r>
              <a:rPr lang="de-DE" sz="2000" b="1" dirty="0" err="1">
                <a:solidFill>
                  <a:srgbClr val="00224C"/>
                </a:solidFill>
              </a:rPr>
              <a:t>collection</a:t>
            </a:r>
            <a:r>
              <a:rPr lang="de-DE" sz="2000" b="1" dirty="0">
                <a:solidFill>
                  <a:srgbClr val="00224C"/>
                </a:solidFill>
              </a:rPr>
              <a:t> </a:t>
            </a:r>
            <a:r>
              <a:rPr lang="de-DE" sz="2000" dirty="0">
                <a:solidFill>
                  <a:srgbClr val="00224C"/>
                </a:solidFill>
              </a:rPr>
              <a:t>(</a:t>
            </a:r>
            <a:r>
              <a:rPr lang="de-DE" sz="2000" dirty="0" err="1">
                <a:solidFill>
                  <a:srgbClr val="00224C"/>
                </a:solidFill>
              </a:rPr>
              <a:t>licenses&amp;legal</a:t>
            </a:r>
            <a:r>
              <a:rPr lang="de-DE" sz="2000" dirty="0">
                <a:solidFill>
                  <a:srgbClr val="00224C"/>
                </a:solidFill>
              </a:rPr>
              <a:t>, </a:t>
            </a:r>
            <a:r>
              <a:rPr lang="de-DE" sz="2000" dirty="0" err="1">
                <a:solidFill>
                  <a:srgbClr val="00224C"/>
                </a:solidFill>
              </a:rPr>
              <a:t>harvesting</a:t>
            </a:r>
            <a:r>
              <a:rPr lang="de-DE" sz="2000" dirty="0">
                <a:solidFill>
                  <a:srgbClr val="00224C"/>
                </a:solidFill>
              </a:rPr>
              <a:t>, </a:t>
            </a:r>
            <a:r>
              <a:rPr lang="de-DE" sz="2000" dirty="0" err="1">
                <a:solidFill>
                  <a:srgbClr val="00224C"/>
                </a:solidFill>
              </a:rPr>
              <a:t>scraping</a:t>
            </a:r>
            <a:r>
              <a:rPr lang="de-DE" sz="2000" dirty="0">
                <a:solidFill>
                  <a:srgbClr val="00224C"/>
                </a:solidFill>
              </a:rPr>
              <a:t>, OCR, German Internet Panel / GIP)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FBD045DE-70BB-9748-E31C-1FEE261C2696}"/>
              </a:ext>
            </a:extLst>
          </p:cNvPr>
          <p:cNvSpPr txBox="1"/>
          <p:nvPr/>
        </p:nvSpPr>
        <p:spPr>
          <a:xfrm>
            <a:off x="600923" y="2473259"/>
            <a:ext cx="42371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b="1" dirty="0">
                <a:solidFill>
                  <a:srgbClr val="00224C"/>
                </a:solidFill>
              </a:rPr>
              <a:t>Data </a:t>
            </a:r>
            <a:r>
              <a:rPr lang="de-DE" sz="2000" b="1" dirty="0" err="1">
                <a:solidFill>
                  <a:srgbClr val="00224C"/>
                </a:solidFill>
              </a:rPr>
              <a:t>archiving</a:t>
            </a:r>
            <a:r>
              <a:rPr lang="de-DE" sz="2000" b="1" dirty="0">
                <a:solidFill>
                  <a:srgbClr val="00224C"/>
                </a:solidFill>
              </a:rPr>
              <a:t>, </a:t>
            </a:r>
            <a:r>
              <a:rPr lang="de-DE" sz="2000" b="1" dirty="0" err="1">
                <a:solidFill>
                  <a:srgbClr val="00224C"/>
                </a:solidFill>
              </a:rPr>
              <a:t>sharing</a:t>
            </a:r>
            <a:r>
              <a:rPr lang="de-DE" sz="2000" b="1" dirty="0">
                <a:solidFill>
                  <a:srgbClr val="00224C"/>
                </a:solidFill>
              </a:rPr>
              <a:t>, </a:t>
            </a:r>
            <a:r>
              <a:rPr lang="de-DE" sz="2000" b="1" dirty="0" err="1">
                <a:solidFill>
                  <a:srgbClr val="00224C"/>
                </a:solidFill>
              </a:rPr>
              <a:t>publishing</a:t>
            </a:r>
            <a:r>
              <a:rPr lang="de-DE" sz="2000" b="1" dirty="0">
                <a:solidFill>
                  <a:srgbClr val="00224C"/>
                </a:solidFill>
              </a:rPr>
              <a:t> </a:t>
            </a:r>
          </a:p>
          <a:p>
            <a:pPr algn="ctr"/>
            <a:r>
              <a:rPr lang="de-DE" sz="2000" dirty="0">
                <a:solidFill>
                  <a:srgbClr val="00224C"/>
                </a:solidFill>
              </a:rPr>
              <a:t>(MADATA, </a:t>
            </a:r>
            <a:r>
              <a:rPr lang="de-DE" sz="2000" dirty="0" err="1">
                <a:solidFill>
                  <a:srgbClr val="00224C"/>
                </a:solidFill>
              </a:rPr>
              <a:t>MAObjects</a:t>
            </a:r>
            <a:r>
              <a:rPr lang="de-DE" sz="2000" dirty="0">
                <a:solidFill>
                  <a:srgbClr val="00224C"/>
                </a:solidFill>
              </a:rPr>
              <a:t>, </a:t>
            </a:r>
            <a:r>
              <a:rPr lang="de-DE" sz="2000" dirty="0" err="1">
                <a:solidFill>
                  <a:srgbClr val="00224C"/>
                </a:solidFill>
              </a:rPr>
              <a:t>other</a:t>
            </a:r>
            <a:r>
              <a:rPr lang="de-DE" sz="2000" dirty="0">
                <a:solidFill>
                  <a:srgbClr val="00224C"/>
                </a:solidFill>
              </a:rPr>
              <a:t> </a:t>
            </a:r>
            <a:r>
              <a:rPr lang="de-DE" sz="2000" dirty="0" err="1">
                <a:solidFill>
                  <a:srgbClr val="00224C"/>
                </a:solidFill>
              </a:rPr>
              <a:t>repositories</a:t>
            </a:r>
            <a:r>
              <a:rPr lang="de-DE" sz="2000" dirty="0">
                <a:solidFill>
                  <a:srgbClr val="00224C"/>
                </a:solidFill>
              </a:rPr>
              <a:t>, </a:t>
            </a:r>
            <a:r>
              <a:rPr lang="de-DE" sz="2000" dirty="0" err="1">
                <a:solidFill>
                  <a:srgbClr val="00224C"/>
                </a:solidFill>
              </a:rPr>
              <a:t>safe</a:t>
            </a:r>
            <a:r>
              <a:rPr lang="de-DE" sz="2000" dirty="0">
                <a:solidFill>
                  <a:srgbClr val="00224C"/>
                </a:solidFill>
              </a:rPr>
              <a:t> </a:t>
            </a:r>
            <a:r>
              <a:rPr lang="de-DE" sz="2000" dirty="0" err="1">
                <a:solidFill>
                  <a:srgbClr val="00224C"/>
                </a:solidFill>
              </a:rPr>
              <a:t>room</a:t>
            </a:r>
            <a:r>
              <a:rPr lang="de-DE" sz="2000" dirty="0">
                <a:solidFill>
                  <a:srgbClr val="00224C"/>
                </a:solidFill>
              </a:rPr>
              <a:t>)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59003C1C-F2E4-8DD3-8F8D-725CFE34E523}"/>
              </a:ext>
            </a:extLst>
          </p:cNvPr>
          <p:cNvSpPr txBox="1"/>
          <p:nvPr/>
        </p:nvSpPr>
        <p:spPr>
          <a:xfrm>
            <a:off x="5601063" y="3947152"/>
            <a:ext cx="1096296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3000" dirty="0" err="1">
                <a:solidFill>
                  <a:schemeClr val="bg1"/>
                </a:solidFill>
              </a:rPr>
              <a:t>tools</a:t>
            </a:r>
            <a:endParaRPr lang="de-DE" sz="3000" dirty="0">
              <a:solidFill>
                <a:schemeClr val="bg1"/>
              </a:solidFill>
            </a:endParaRP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279C132B-0840-49E8-16B0-5D52AED9F010}"/>
              </a:ext>
            </a:extLst>
          </p:cNvPr>
          <p:cNvSpPr txBox="1"/>
          <p:nvPr/>
        </p:nvSpPr>
        <p:spPr>
          <a:xfrm>
            <a:off x="4922201" y="4533645"/>
            <a:ext cx="1920703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3000" dirty="0">
                <a:solidFill>
                  <a:schemeClr val="bg1"/>
                </a:solidFill>
              </a:rPr>
              <a:t>support </a:t>
            </a:r>
            <a:endParaRPr lang="de-DE" sz="3000" dirty="0"/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D2DE8FC8-CA38-E84E-39D4-EA78FA4D171F}"/>
              </a:ext>
            </a:extLst>
          </p:cNvPr>
          <p:cNvSpPr/>
          <p:nvPr/>
        </p:nvSpPr>
        <p:spPr>
          <a:xfrm>
            <a:off x="471329" y="3914024"/>
            <a:ext cx="4001731" cy="106025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20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D0CE76D-CE6E-4FE2-4DB2-091B5DCAE77D}"/>
              </a:ext>
            </a:extLst>
          </p:cNvPr>
          <p:cNvSpPr txBox="1"/>
          <p:nvPr/>
        </p:nvSpPr>
        <p:spPr>
          <a:xfrm>
            <a:off x="529012" y="3958619"/>
            <a:ext cx="394404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b="1" dirty="0">
                <a:solidFill>
                  <a:srgbClr val="00224C"/>
                </a:solidFill>
              </a:rPr>
              <a:t>Data </a:t>
            </a:r>
            <a:r>
              <a:rPr lang="de-DE" sz="2000" b="1" dirty="0" err="1">
                <a:solidFill>
                  <a:srgbClr val="00224C"/>
                </a:solidFill>
              </a:rPr>
              <a:t>cleaning</a:t>
            </a:r>
            <a:r>
              <a:rPr lang="de-DE" sz="2000" b="1" dirty="0">
                <a:solidFill>
                  <a:srgbClr val="00224C"/>
                </a:solidFill>
              </a:rPr>
              <a:t>, </a:t>
            </a:r>
            <a:r>
              <a:rPr lang="de-DE" sz="2000" b="1" dirty="0" err="1">
                <a:solidFill>
                  <a:srgbClr val="00224C"/>
                </a:solidFill>
              </a:rPr>
              <a:t>structuring</a:t>
            </a:r>
            <a:r>
              <a:rPr lang="de-DE" sz="2000" b="1" dirty="0">
                <a:solidFill>
                  <a:srgbClr val="00224C"/>
                </a:solidFill>
              </a:rPr>
              <a:t>, and </a:t>
            </a:r>
            <a:r>
              <a:rPr lang="de-DE" sz="2000" b="1" dirty="0" err="1">
                <a:solidFill>
                  <a:srgbClr val="00224C"/>
                </a:solidFill>
              </a:rPr>
              <a:t>linking</a:t>
            </a:r>
            <a:r>
              <a:rPr lang="de-DE" sz="2000" b="1" dirty="0">
                <a:solidFill>
                  <a:srgbClr val="00224C"/>
                </a:solidFill>
              </a:rPr>
              <a:t> </a:t>
            </a:r>
          </a:p>
          <a:p>
            <a:pPr algn="ctr"/>
            <a:r>
              <a:rPr lang="de-DE" sz="2000" dirty="0">
                <a:solidFill>
                  <a:srgbClr val="00224C"/>
                </a:solidFill>
              </a:rPr>
              <a:t>(</a:t>
            </a:r>
            <a:r>
              <a:rPr lang="de-DE" sz="2000" dirty="0" err="1">
                <a:solidFill>
                  <a:srgbClr val="00224C"/>
                </a:solidFill>
              </a:rPr>
              <a:t>OpenRefine</a:t>
            </a:r>
            <a:r>
              <a:rPr lang="de-DE" sz="2000" dirty="0">
                <a:solidFill>
                  <a:srgbClr val="00224C"/>
                </a:solidFill>
              </a:rPr>
              <a:t>, </a:t>
            </a:r>
            <a:r>
              <a:rPr lang="de-DE" sz="2000" dirty="0" err="1">
                <a:solidFill>
                  <a:srgbClr val="00224C"/>
                </a:solidFill>
              </a:rPr>
              <a:t>knowledge</a:t>
            </a:r>
            <a:r>
              <a:rPr lang="de-DE" sz="2000" dirty="0">
                <a:solidFill>
                  <a:srgbClr val="00224C"/>
                </a:solidFill>
              </a:rPr>
              <a:t> </a:t>
            </a:r>
            <a:r>
              <a:rPr lang="de-DE" sz="2000" dirty="0" err="1">
                <a:solidFill>
                  <a:srgbClr val="00224C"/>
                </a:solidFill>
              </a:rPr>
              <a:t>graphs</a:t>
            </a:r>
            <a:r>
              <a:rPr lang="de-DE" sz="2000" dirty="0">
                <a:solidFill>
                  <a:srgbClr val="00224C"/>
                </a:solidFill>
              </a:rPr>
              <a:t>)</a:t>
            </a:r>
          </a:p>
        </p:txBody>
      </p:sp>
      <p:sp>
        <p:nvSpPr>
          <p:cNvPr id="24" name="Rechteck: abgerundete Ecken 23">
            <a:extLst>
              <a:ext uri="{FF2B5EF4-FFF2-40B4-BE49-F238E27FC236}">
                <a16:creationId xmlns:a16="http://schemas.microsoft.com/office/drawing/2014/main" id="{4EED1D33-9DDC-23E4-6D00-DA06D1DEB4D3}"/>
              </a:ext>
            </a:extLst>
          </p:cNvPr>
          <p:cNvSpPr/>
          <p:nvPr/>
        </p:nvSpPr>
        <p:spPr>
          <a:xfrm>
            <a:off x="3709946" y="5288993"/>
            <a:ext cx="3422760" cy="733089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200" dirty="0"/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B6EFEC1F-78E4-1F99-E9DD-06415C149E2F}"/>
              </a:ext>
            </a:extLst>
          </p:cNvPr>
          <p:cNvSpPr txBox="1"/>
          <p:nvPr/>
        </p:nvSpPr>
        <p:spPr>
          <a:xfrm>
            <a:off x="3244171" y="5307354"/>
            <a:ext cx="43543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b="1" dirty="0">
                <a:solidFill>
                  <a:srgbClr val="00224C"/>
                </a:solidFill>
              </a:rPr>
              <a:t>Data </a:t>
            </a:r>
            <a:r>
              <a:rPr lang="de-DE" sz="2000" b="1" dirty="0" err="1">
                <a:solidFill>
                  <a:srgbClr val="00224C"/>
                </a:solidFill>
              </a:rPr>
              <a:t>offerings</a:t>
            </a:r>
            <a:r>
              <a:rPr lang="de-DE" sz="2000" b="1" dirty="0">
                <a:solidFill>
                  <a:srgbClr val="00224C"/>
                </a:solidFill>
              </a:rPr>
              <a:t> </a:t>
            </a:r>
            <a:r>
              <a:rPr lang="de-DE" sz="2000" b="1" dirty="0" err="1">
                <a:solidFill>
                  <a:srgbClr val="00224C"/>
                </a:solidFill>
              </a:rPr>
              <a:t>by</a:t>
            </a:r>
            <a:r>
              <a:rPr lang="de-DE" sz="2000" b="1" dirty="0">
                <a:solidFill>
                  <a:srgbClr val="00224C"/>
                </a:solidFill>
              </a:rPr>
              <a:t> FDZ</a:t>
            </a:r>
          </a:p>
          <a:p>
            <a:pPr algn="ctr"/>
            <a:r>
              <a:rPr lang="de-DE" sz="2000" dirty="0">
                <a:solidFill>
                  <a:srgbClr val="00224C"/>
                </a:solidFill>
              </a:rPr>
              <a:t>(Aktienführer, Reichsanzeiger)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D4F47A8E-7BB3-534B-AE2A-08337A0FFA0E}"/>
              </a:ext>
            </a:extLst>
          </p:cNvPr>
          <p:cNvSpPr txBox="1"/>
          <p:nvPr/>
        </p:nvSpPr>
        <p:spPr>
          <a:xfrm>
            <a:off x="4496125" y="3342786"/>
            <a:ext cx="252994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000" dirty="0" err="1">
                <a:solidFill>
                  <a:schemeClr val="bg1"/>
                </a:solidFill>
              </a:rPr>
              <a:t>trainings</a:t>
            </a:r>
            <a:r>
              <a:rPr lang="de-DE" sz="3000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27" name="Grafik 26" descr="Klassenzimmer mit einfarbiger Füllung">
            <a:extLst>
              <a:ext uri="{FF2B5EF4-FFF2-40B4-BE49-F238E27FC236}">
                <a16:creationId xmlns:a16="http://schemas.microsoft.com/office/drawing/2014/main" id="{C20E16A3-BBE5-D432-58E8-D44910865D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62066" y="3421416"/>
            <a:ext cx="445783" cy="445783"/>
          </a:xfrm>
          <a:prstGeom prst="rect">
            <a:avLst/>
          </a:prstGeom>
        </p:spPr>
      </p:pic>
      <p:sp>
        <p:nvSpPr>
          <p:cNvPr id="28" name="Foliennummernplatzhalter 5">
            <a:extLst>
              <a:ext uri="{FF2B5EF4-FFF2-40B4-BE49-F238E27FC236}">
                <a16:creationId xmlns:a16="http://schemas.microsoft.com/office/drawing/2014/main" id="{14D02ECA-A913-6018-33D6-335413919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17601" y="6314401"/>
            <a:ext cx="1406313" cy="180042"/>
          </a:xfrm>
        </p:spPr>
        <p:txBody>
          <a:bodyPr/>
          <a:lstStyle/>
          <a:p>
            <a:fld id="{FC0CC166-4E39-43B8-AB91-BDD1C4C9E224}" type="slidenum">
              <a:rPr lang="de-DE" smtClean="0"/>
              <a:t>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533837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20A079B-C008-0071-0EEA-B4ACF864B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The FDZ Services </a:t>
            </a:r>
            <a:r>
              <a:rPr lang="de-DE" dirty="0" err="1"/>
              <a:t>along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Research Data Cycle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65C9EAE-21FB-F1C8-66BE-2D3C7182043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1114" y="4391731"/>
            <a:ext cx="2845541" cy="180042"/>
          </a:xfrm>
        </p:spPr>
        <p:txBody>
          <a:bodyPr/>
          <a:lstStyle/>
          <a:p>
            <a:r>
              <a:rPr lang="de-DE"/>
              <a:t>TT.MM.JJJJ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7C836E2-CD86-918C-4A69-E69DE24936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51114" y="4139730"/>
            <a:ext cx="3861805" cy="180042"/>
          </a:xfrm>
        </p:spPr>
        <p:txBody>
          <a:bodyPr/>
          <a:lstStyle/>
          <a:p>
            <a:r>
              <a:rPr lang="de-DE"/>
              <a:t>Beispiel-Fußzeile</a:t>
            </a:r>
            <a:endParaRPr lang="de-DE" dirty="0"/>
          </a:p>
        </p:txBody>
      </p:sp>
      <p:sp>
        <p:nvSpPr>
          <p:cNvPr id="14" name="Rechteck: abgerundete Ecken 13">
            <a:extLst>
              <a:ext uri="{FF2B5EF4-FFF2-40B4-BE49-F238E27FC236}">
                <a16:creationId xmlns:a16="http://schemas.microsoft.com/office/drawing/2014/main" id="{1AD1425D-259B-2E9B-6A52-D99BA8111526}"/>
              </a:ext>
            </a:extLst>
          </p:cNvPr>
          <p:cNvSpPr/>
          <p:nvPr/>
        </p:nvSpPr>
        <p:spPr>
          <a:xfrm>
            <a:off x="7384368" y="4181925"/>
            <a:ext cx="4629164" cy="1023123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200"/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80F3C56F-3A4D-7157-279F-6655AC4CAD7E}"/>
              </a:ext>
            </a:extLst>
          </p:cNvPr>
          <p:cNvSpPr/>
          <p:nvPr/>
        </p:nvSpPr>
        <p:spPr>
          <a:xfrm>
            <a:off x="529012" y="2450962"/>
            <a:ext cx="4354310" cy="106025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200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39493713-CBB8-E7E1-1C84-19B40A98BE31}"/>
              </a:ext>
            </a:extLst>
          </p:cNvPr>
          <p:cNvSpPr txBox="1"/>
          <p:nvPr/>
        </p:nvSpPr>
        <p:spPr>
          <a:xfrm>
            <a:off x="7195293" y="4220420"/>
            <a:ext cx="50471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b="1" dirty="0">
                <a:solidFill>
                  <a:srgbClr val="00224C"/>
                </a:solidFill>
              </a:rPr>
              <a:t>Data </a:t>
            </a:r>
            <a:r>
              <a:rPr lang="de-DE" sz="2000" b="1" dirty="0" err="1">
                <a:solidFill>
                  <a:srgbClr val="00224C"/>
                </a:solidFill>
              </a:rPr>
              <a:t>acquisition</a:t>
            </a:r>
            <a:r>
              <a:rPr lang="de-DE" sz="2000" b="1" dirty="0">
                <a:solidFill>
                  <a:srgbClr val="00224C"/>
                </a:solidFill>
              </a:rPr>
              <a:t> and </a:t>
            </a:r>
            <a:r>
              <a:rPr lang="de-DE" sz="2000" b="1" dirty="0" err="1">
                <a:solidFill>
                  <a:srgbClr val="00224C"/>
                </a:solidFill>
              </a:rPr>
              <a:t>collection</a:t>
            </a:r>
            <a:r>
              <a:rPr lang="de-DE" sz="2000" b="1" dirty="0">
                <a:solidFill>
                  <a:srgbClr val="00224C"/>
                </a:solidFill>
              </a:rPr>
              <a:t> </a:t>
            </a:r>
            <a:r>
              <a:rPr lang="de-DE" sz="2000" dirty="0">
                <a:solidFill>
                  <a:srgbClr val="00224C"/>
                </a:solidFill>
              </a:rPr>
              <a:t>(</a:t>
            </a:r>
            <a:r>
              <a:rPr lang="de-DE" sz="2000" dirty="0" err="1">
                <a:solidFill>
                  <a:srgbClr val="00224C"/>
                </a:solidFill>
              </a:rPr>
              <a:t>licenses&amp;legal</a:t>
            </a:r>
            <a:r>
              <a:rPr lang="de-DE" sz="2000" dirty="0">
                <a:solidFill>
                  <a:srgbClr val="00224C"/>
                </a:solidFill>
              </a:rPr>
              <a:t>, </a:t>
            </a:r>
            <a:r>
              <a:rPr lang="de-DE" sz="2000" dirty="0" err="1">
                <a:solidFill>
                  <a:srgbClr val="00224C"/>
                </a:solidFill>
              </a:rPr>
              <a:t>harvesting</a:t>
            </a:r>
            <a:r>
              <a:rPr lang="de-DE" sz="2000" dirty="0">
                <a:solidFill>
                  <a:srgbClr val="00224C"/>
                </a:solidFill>
              </a:rPr>
              <a:t>, </a:t>
            </a:r>
            <a:r>
              <a:rPr lang="de-DE" sz="2000" dirty="0" err="1">
                <a:solidFill>
                  <a:srgbClr val="00224C"/>
                </a:solidFill>
              </a:rPr>
              <a:t>scraping</a:t>
            </a:r>
            <a:r>
              <a:rPr lang="de-DE" sz="2000" dirty="0">
                <a:solidFill>
                  <a:srgbClr val="00224C"/>
                </a:solidFill>
              </a:rPr>
              <a:t>, OCR, German Internet Panel / GIP)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FBD045DE-70BB-9748-E31C-1FEE261C2696}"/>
              </a:ext>
            </a:extLst>
          </p:cNvPr>
          <p:cNvSpPr txBox="1"/>
          <p:nvPr/>
        </p:nvSpPr>
        <p:spPr>
          <a:xfrm>
            <a:off x="600923" y="2473259"/>
            <a:ext cx="42371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b="1" dirty="0">
                <a:solidFill>
                  <a:srgbClr val="00224C"/>
                </a:solidFill>
              </a:rPr>
              <a:t>Data </a:t>
            </a:r>
            <a:r>
              <a:rPr lang="de-DE" sz="2000" b="1" dirty="0" err="1">
                <a:solidFill>
                  <a:srgbClr val="00224C"/>
                </a:solidFill>
              </a:rPr>
              <a:t>archiving</a:t>
            </a:r>
            <a:r>
              <a:rPr lang="de-DE" sz="2000" b="1" dirty="0">
                <a:solidFill>
                  <a:srgbClr val="00224C"/>
                </a:solidFill>
              </a:rPr>
              <a:t>, </a:t>
            </a:r>
            <a:r>
              <a:rPr lang="de-DE" sz="2000" b="1" dirty="0" err="1">
                <a:solidFill>
                  <a:srgbClr val="00224C"/>
                </a:solidFill>
              </a:rPr>
              <a:t>sharing</a:t>
            </a:r>
            <a:r>
              <a:rPr lang="de-DE" sz="2000" b="1" dirty="0">
                <a:solidFill>
                  <a:srgbClr val="00224C"/>
                </a:solidFill>
              </a:rPr>
              <a:t>, </a:t>
            </a:r>
            <a:r>
              <a:rPr lang="de-DE" sz="2000" b="1" dirty="0" err="1">
                <a:solidFill>
                  <a:srgbClr val="00224C"/>
                </a:solidFill>
              </a:rPr>
              <a:t>publishing</a:t>
            </a:r>
            <a:r>
              <a:rPr lang="de-DE" sz="2000" b="1" dirty="0">
                <a:solidFill>
                  <a:srgbClr val="00224C"/>
                </a:solidFill>
              </a:rPr>
              <a:t> </a:t>
            </a:r>
          </a:p>
          <a:p>
            <a:pPr algn="ctr"/>
            <a:r>
              <a:rPr lang="de-DE" sz="2000" dirty="0">
                <a:solidFill>
                  <a:srgbClr val="00224C"/>
                </a:solidFill>
              </a:rPr>
              <a:t>(MADATA, </a:t>
            </a:r>
            <a:r>
              <a:rPr lang="de-DE" sz="2000" dirty="0" err="1">
                <a:solidFill>
                  <a:srgbClr val="00224C"/>
                </a:solidFill>
              </a:rPr>
              <a:t>MAObjects</a:t>
            </a:r>
            <a:r>
              <a:rPr lang="de-DE" sz="2000" dirty="0">
                <a:solidFill>
                  <a:srgbClr val="00224C"/>
                </a:solidFill>
              </a:rPr>
              <a:t>, </a:t>
            </a:r>
            <a:r>
              <a:rPr lang="de-DE" sz="2000" dirty="0" err="1">
                <a:solidFill>
                  <a:srgbClr val="00224C"/>
                </a:solidFill>
              </a:rPr>
              <a:t>other</a:t>
            </a:r>
            <a:r>
              <a:rPr lang="de-DE" sz="2000" dirty="0">
                <a:solidFill>
                  <a:srgbClr val="00224C"/>
                </a:solidFill>
              </a:rPr>
              <a:t> </a:t>
            </a:r>
            <a:r>
              <a:rPr lang="de-DE" sz="2000" dirty="0" err="1">
                <a:solidFill>
                  <a:srgbClr val="00224C"/>
                </a:solidFill>
              </a:rPr>
              <a:t>repositories</a:t>
            </a:r>
            <a:r>
              <a:rPr lang="de-DE" sz="2000" dirty="0">
                <a:solidFill>
                  <a:srgbClr val="00224C"/>
                </a:solidFill>
              </a:rPr>
              <a:t>, </a:t>
            </a:r>
            <a:r>
              <a:rPr lang="de-DE" sz="2000" dirty="0" err="1">
                <a:solidFill>
                  <a:srgbClr val="00224C"/>
                </a:solidFill>
              </a:rPr>
              <a:t>safe</a:t>
            </a:r>
            <a:r>
              <a:rPr lang="de-DE" sz="2000" dirty="0">
                <a:solidFill>
                  <a:srgbClr val="00224C"/>
                </a:solidFill>
              </a:rPr>
              <a:t> </a:t>
            </a:r>
            <a:r>
              <a:rPr lang="de-DE" sz="2000" dirty="0" err="1">
                <a:solidFill>
                  <a:srgbClr val="00224C"/>
                </a:solidFill>
              </a:rPr>
              <a:t>room</a:t>
            </a:r>
            <a:r>
              <a:rPr lang="de-DE" sz="2000" dirty="0">
                <a:solidFill>
                  <a:srgbClr val="00224C"/>
                </a:solidFill>
              </a:rPr>
              <a:t>)</a:t>
            </a:r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D2DE8FC8-CA38-E84E-39D4-EA78FA4D171F}"/>
              </a:ext>
            </a:extLst>
          </p:cNvPr>
          <p:cNvSpPr/>
          <p:nvPr/>
        </p:nvSpPr>
        <p:spPr>
          <a:xfrm>
            <a:off x="471329" y="3914024"/>
            <a:ext cx="4001731" cy="106025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20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D0CE76D-CE6E-4FE2-4DB2-091B5DCAE77D}"/>
              </a:ext>
            </a:extLst>
          </p:cNvPr>
          <p:cNvSpPr txBox="1"/>
          <p:nvPr/>
        </p:nvSpPr>
        <p:spPr>
          <a:xfrm>
            <a:off x="529012" y="3958619"/>
            <a:ext cx="394404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b="1" dirty="0">
                <a:solidFill>
                  <a:srgbClr val="00224C"/>
                </a:solidFill>
              </a:rPr>
              <a:t>Data </a:t>
            </a:r>
            <a:r>
              <a:rPr lang="de-DE" sz="2000" b="1" dirty="0" err="1">
                <a:solidFill>
                  <a:srgbClr val="00224C"/>
                </a:solidFill>
              </a:rPr>
              <a:t>cleaning</a:t>
            </a:r>
            <a:r>
              <a:rPr lang="de-DE" sz="2000" b="1" dirty="0">
                <a:solidFill>
                  <a:srgbClr val="00224C"/>
                </a:solidFill>
              </a:rPr>
              <a:t>, </a:t>
            </a:r>
            <a:r>
              <a:rPr lang="de-DE" sz="2000" b="1" dirty="0" err="1">
                <a:solidFill>
                  <a:srgbClr val="00224C"/>
                </a:solidFill>
              </a:rPr>
              <a:t>structuring</a:t>
            </a:r>
            <a:r>
              <a:rPr lang="de-DE" sz="2000" b="1" dirty="0">
                <a:solidFill>
                  <a:srgbClr val="00224C"/>
                </a:solidFill>
              </a:rPr>
              <a:t>, and </a:t>
            </a:r>
            <a:r>
              <a:rPr lang="de-DE" sz="2000" b="1" dirty="0" err="1">
                <a:solidFill>
                  <a:srgbClr val="00224C"/>
                </a:solidFill>
              </a:rPr>
              <a:t>linking</a:t>
            </a:r>
            <a:r>
              <a:rPr lang="de-DE" sz="2000" b="1" dirty="0">
                <a:solidFill>
                  <a:srgbClr val="00224C"/>
                </a:solidFill>
              </a:rPr>
              <a:t> </a:t>
            </a:r>
          </a:p>
          <a:p>
            <a:pPr algn="ctr"/>
            <a:r>
              <a:rPr lang="de-DE" sz="2000" dirty="0">
                <a:solidFill>
                  <a:srgbClr val="00224C"/>
                </a:solidFill>
              </a:rPr>
              <a:t>(</a:t>
            </a:r>
            <a:r>
              <a:rPr lang="de-DE" sz="2000" dirty="0" err="1">
                <a:solidFill>
                  <a:srgbClr val="00224C"/>
                </a:solidFill>
              </a:rPr>
              <a:t>OpenRefine</a:t>
            </a:r>
            <a:r>
              <a:rPr lang="de-DE" sz="2000" dirty="0">
                <a:solidFill>
                  <a:srgbClr val="00224C"/>
                </a:solidFill>
              </a:rPr>
              <a:t>, </a:t>
            </a:r>
            <a:r>
              <a:rPr lang="de-DE" sz="2000" dirty="0" err="1">
                <a:solidFill>
                  <a:srgbClr val="00224C"/>
                </a:solidFill>
              </a:rPr>
              <a:t>knowledge</a:t>
            </a:r>
            <a:r>
              <a:rPr lang="de-DE" sz="2000" dirty="0">
                <a:solidFill>
                  <a:srgbClr val="00224C"/>
                </a:solidFill>
              </a:rPr>
              <a:t> </a:t>
            </a:r>
            <a:r>
              <a:rPr lang="de-DE" sz="2000" dirty="0" err="1">
                <a:solidFill>
                  <a:srgbClr val="00224C"/>
                </a:solidFill>
              </a:rPr>
              <a:t>graphs</a:t>
            </a:r>
            <a:r>
              <a:rPr lang="de-DE" sz="2000" dirty="0">
                <a:solidFill>
                  <a:srgbClr val="00224C"/>
                </a:solidFill>
              </a:rPr>
              <a:t>)</a:t>
            </a:r>
          </a:p>
        </p:txBody>
      </p:sp>
      <p:sp>
        <p:nvSpPr>
          <p:cNvPr id="24" name="Rechteck: abgerundete Ecken 23">
            <a:extLst>
              <a:ext uri="{FF2B5EF4-FFF2-40B4-BE49-F238E27FC236}">
                <a16:creationId xmlns:a16="http://schemas.microsoft.com/office/drawing/2014/main" id="{4EED1D33-9DDC-23E4-6D00-DA06D1DEB4D3}"/>
              </a:ext>
            </a:extLst>
          </p:cNvPr>
          <p:cNvSpPr/>
          <p:nvPr/>
        </p:nvSpPr>
        <p:spPr>
          <a:xfrm>
            <a:off x="3709946" y="5288993"/>
            <a:ext cx="3422760" cy="733089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200" dirty="0"/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B6EFEC1F-78E4-1F99-E9DD-06415C149E2F}"/>
              </a:ext>
            </a:extLst>
          </p:cNvPr>
          <p:cNvSpPr txBox="1"/>
          <p:nvPr/>
        </p:nvSpPr>
        <p:spPr>
          <a:xfrm>
            <a:off x="3244171" y="5307354"/>
            <a:ext cx="43543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b="1" dirty="0">
                <a:solidFill>
                  <a:srgbClr val="00224C"/>
                </a:solidFill>
              </a:rPr>
              <a:t>Data </a:t>
            </a:r>
            <a:r>
              <a:rPr lang="de-DE" sz="2000" b="1" dirty="0" err="1">
                <a:solidFill>
                  <a:srgbClr val="00224C"/>
                </a:solidFill>
              </a:rPr>
              <a:t>offerings</a:t>
            </a:r>
            <a:r>
              <a:rPr lang="de-DE" sz="2000" b="1" dirty="0">
                <a:solidFill>
                  <a:srgbClr val="00224C"/>
                </a:solidFill>
              </a:rPr>
              <a:t> </a:t>
            </a:r>
            <a:r>
              <a:rPr lang="de-DE" sz="2000" b="1" dirty="0" err="1">
                <a:solidFill>
                  <a:srgbClr val="00224C"/>
                </a:solidFill>
              </a:rPr>
              <a:t>by</a:t>
            </a:r>
            <a:r>
              <a:rPr lang="de-DE" sz="2000" b="1" dirty="0">
                <a:solidFill>
                  <a:srgbClr val="00224C"/>
                </a:solidFill>
              </a:rPr>
              <a:t> FDZ</a:t>
            </a:r>
          </a:p>
          <a:p>
            <a:pPr algn="ctr"/>
            <a:r>
              <a:rPr lang="de-DE" sz="2000" dirty="0">
                <a:solidFill>
                  <a:srgbClr val="00224C"/>
                </a:solidFill>
              </a:rPr>
              <a:t>(Aktienführer, Reichsanzeiger)</a:t>
            </a:r>
          </a:p>
        </p:txBody>
      </p:sp>
      <p:sp>
        <p:nvSpPr>
          <p:cNvPr id="28" name="Foliennummernplatzhalter 5">
            <a:extLst>
              <a:ext uri="{FF2B5EF4-FFF2-40B4-BE49-F238E27FC236}">
                <a16:creationId xmlns:a16="http://schemas.microsoft.com/office/drawing/2014/main" id="{14D02ECA-A913-6018-33D6-335413919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17601" y="6314401"/>
            <a:ext cx="1406313" cy="180042"/>
          </a:xfrm>
        </p:spPr>
        <p:txBody>
          <a:bodyPr/>
          <a:lstStyle/>
          <a:p>
            <a:fld id="{FC0CC166-4E39-43B8-AB91-BDD1C4C9E224}" type="slidenum">
              <a:rPr lang="de-DE" smtClean="0"/>
              <a:t>5</a:t>
            </a:fld>
            <a:endParaRPr lang="de-DE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4ADEDDDC-00A9-70D9-4665-93F99FF85CB8}"/>
              </a:ext>
            </a:extLst>
          </p:cNvPr>
          <p:cNvSpPr/>
          <p:nvPr/>
        </p:nvSpPr>
        <p:spPr>
          <a:xfrm>
            <a:off x="181643" y="2277666"/>
            <a:ext cx="11881320" cy="3918323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1F08EE54-C318-B67A-EF2E-660359932613}"/>
              </a:ext>
            </a:extLst>
          </p:cNvPr>
          <p:cNvSpPr txBox="1"/>
          <p:nvPr/>
        </p:nvSpPr>
        <p:spPr>
          <a:xfrm>
            <a:off x="4607213" y="3096445"/>
            <a:ext cx="252994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000" dirty="0" err="1">
                <a:solidFill>
                  <a:schemeClr val="bg1"/>
                </a:solidFill>
              </a:rPr>
              <a:t>trainings</a:t>
            </a:r>
            <a:r>
              <a:rPr lang="de-DE" sz="3000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8" name="Grafik 7" descr="Klassenzimmer mit einfarbiger Füllung">
            <a:extLst>
              <a:ext uri="{FF2B5EF4-FFF2-40B4-BE49-F238E27FC236}">
                <a16:creationId xmlns:a16="http://schemas.microsoft.com/office/drawing/2014/main" id="{0E08E7C7-944F-EDD2-8C35-38373315D2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51648" y="3198525"/>
            <a:ext cx="445783" cy="445783"/>
          </a:xfrm>
          <a:prstGeom prst="rect">
            <a:avLst/>
          </a:prstGeom>
        </p:spPr>
      </p:pic>
      <p:sp>
        <p:nvSpPr>
          <p:cNvPr id="9" name="Ellipse 8">
            <a:extLst>
              <a:ext uri="{FF2B5EF4-FFF2-40B4-BE49-F238E27FC236}">
                <a16:creationId xmlns:a16="http://schemas.microsoft.com/office/drawing/2014/main" id="{75247C72-A118-C977-5AF4-D53D0ADD1B21}"/>
              </a:ext>
            </a:extLst>
          </p:cNvPr>
          <p:cNvSpPr/>
          <p:nvPr/>
        </p:nvSpPr>
        <p:spPr>
          <a:xfrm>
            <a:off x="4114309" y="2873236"/>
            <a:ext cx="3870470" cy="2477223"/>
          </a:xfrm>
          <a:prstGeom prst="ellipse">
            <a:avLst/>
          </a:prstGeom>
          <a:solidFill>
            <a:srgbClr val="002F56"/>
          </a:solidFill>
          <a:ln>
            <a:solidFill>
              <a:srgbClr val="002F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" name="Grafik 9" descr="Schlägel und Eisen mit einfarbiger Füllung">
            <a:extLst>
              <a:ext uri="{FF2B5EF4-FFF2-40B4-BE49-F238E27FC236}">
                <a16:creationId xmlns:a16="http://schemas.microsoft.com/office/drawing/2014/main" id="{6AE6C5F8-6F7E-B8CB-D047-EF5924D8A1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38453" y="3973336"/>
            <a:ext cx="497839" cy="497839"/>
          </a:xfrm>
          <a:prstGeom prst="rect">
            <a:avLst/>
          </a:prstGeom>
        </p:spPr>
      </p:pic>
      <p:pic>
        <p:nvPicPr>
          <p:cNvPr id="11" name="Grafik 10" descr="Informationen mit einfarbiger Füllung">
            <a:extLst>
              <a:ext uri="{FF2B5EF4-FFF2-40B4-BE49-F238E27FC236}">
                <a16:creationId xmlns:a16="http://schemas.microsoft.com/office/drawing/2014/main" id="{5883FF8A-B66C-D7CF-A023-77A4BBB1D3E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554937" y="4578040"/>
            <a:ext cx="497839" cy="458477"/>
          </a:xfrm>
          <a:prstGeom prst="rect">
            <a:avLst/>
          </a:prstGeom>
        </p:spPr>
      </p:pic>
      <p:sp>
        <p:nvSpPr>
          <p:cNvPr id="20" name="Textfeld 19">
            <a:extLst>
              <a:ext uri="{FF2B5EF4-FFF2-40B4-BE49-F238E27FC236}">
                <a16:creationId xmlns:a16="http://schemas.microsoft.com/office/drawing/2014/main" id="{59003C1C-F2E4-8DD3-8F8D-725CFE34E523}"/>
              </a:ext>
            </a:extLst>
          </p:cNvPr>
          <p:cNvSpPr txBox="1"/>
          <p:nvPr/>
        </p:nvSpPr>
        <p:spPr>
          <a:xfrm>
            <a:off x="5601063" y="3947152"/>
            <a:ext cx="1096296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3000" dirty="0" err="1">
                <a:solidFill>
                  <a:schemeClr val="bg1"/>
                </a:solidFill>
              </a:rPr>
              <a:t>tools</a:t>
            </a:r>
            <a:endParaRPr lang="de-DE" sz="3000" dirty="0">
              <a:solidFill>
                <a:schemeClr val="bg1"/>
              </a:solidFill>
            </a:endParaRP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279C132B-0840-49E8-16B0-5D52AED9F010}"/>
              </a:ext>
            </a:extLst>
          </p:cNvPr>
          <p:cNvSpPr txBox="1"/>
          <p:nvPr/>
        </p:nvSpPr>
        <p:spPr>
          <a:xfrm>
            <a:off x="4922201" y="4533645"/>
            <a:ext cx="1920703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3000" dirty="0">
                <a:solidFill>
                  <a:schemeClr val="bg1"/>
                </a:solidFill>
              </a:rPr>
              <a:t>support </a:t>
            </a:r>
            <a:endParaRPr lang="de-DE" sz="3000" dirty="0"/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D4F47A8E-7BB3-534B-AE2A-08337A0FFA0E}"/>
              </a:ext>
            </a:extLst>
          </p:cNvPr>
          <p:cNvSpPr txBox="1"/>
          <p:nvPr/>
        </p:nvSpPr>
        <p:spPr>
          <a:xfrm>
            <a:off x="4496125" y="3342786"/>
            <a:ext cx="252994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000" dirty="0" err="1">
                <a:solidFill>
                  <a:schemeClr val="bg1"/>
                </a:solidFill>
              </a:rPr>
              <a:t>trainings</a:t>
            </a:r>
            <a:r>
              <a:rPr lang="de-DE" sz="3000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27" name="Grafik 26" descr="Klassenzimmer mit einfarbiger Füllung">
            <a:extLst>
              <a:ext uri="{FF2B5EF4-FFF2-40B4-BE49-F238E27FC236}">
                <a16:creationId xmlns:a16="http://schemas.microsoft.com/office/drawing/2014/main" id="{C20E16A3-BBE5-D432-58E8-D44910865D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62066" y="3421416"/>
            <a:ext cx="445783" cy="445783"/>
          </a:xfrm>
          <a:prstGeom prst="rect">
            <a:avLst/>
          </a:prstGeom>
        </p:spPr>
      </p:pic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22DE97DF-A6B8-E4D4-0ED6-3AF6712E1B09}"/>
              </a:ext>
            </a:extLst>
          </p:cNvPr>
          <p:cNvGrpSpPr/>
          <p:nvPr/>
        </p:nvGrpSpPr>
        <p:grpSpPr>
          <a:xfrm>
            <a:off x="6896546" y="2349201"/>
            <a:ext cx="4629164" cy="1034384"/>
            <a:chOff x="6896546" y="2349201"/>
            <a:chExt cx="4629164" cy="1034384"/>
          </a:xfrm>
        </p:grpSpPr>
        <p:sp>
          <p:nvSpPr>
            <p:cNvPr id="13" name="Rechteck: abgerundete Ecken 12">
              <a:extLst>
                <a:ext uri="{FF2B5EF4-FFF2-40B4-BE49-F238E27FC236}">
                  <a16:creationId xmlns:a16="http://schemas.microsoft.com/office/drawing/2014/main" id="{8E7C1779-0CBB-0BA0-A5CA-7DE75F94E3ED}"/>
                </a:ext>
              </a:extLst>
            </p:cNvPr>
            <p:cNvSpPr/>
            <p:nvPr/>
          </p:nvSpPr>
          <p:spPr>
            <a:xfrm>
              <a:off x="7132706" y="2349201"/>
              <a:ext cx="4310910" cy="1034384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200" dirty="0"/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565759A9-D787-718D-8C1F-2028331337D9}"/>
                </a:ext>
              </a:extLst>
            </p:cNvPr>
            <p:cNvSpPr txBox="1"/>
            <p:nvPr/>
          </p:nvSpPr>
          <p:spPr>
            <a:xfrm>
              <a:off x="6896546" y="2349201"/>
              <a:ext cx="462916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000" b="1" dirty="0">
                  <a:solidFill>
                    <a:srgbClr val="00224C"/>
                  </a:solidFill>
                </a:rPr>
                <a:t>Data </a:t>
              </a:r>
              <a:r>
                <a:rPr lang="de-DE" sz="2000" b="1" dirty="0" err="1">
                  <a:solidFill>
                    <a:srgbClr val="00224C"/>
                  </a:solidFill>
                </a:rPr>
                <a:t>management</a:t>
              </a:r>
              <a:r>
                <a:rPr lang="de-DE" sz="2000" b="1" dirty="0">
                  <a:solidFill>
                    <a:srgbClr val="00224C"/>
                  </a:solidFill>
                </a:rPr>
                <a:t> </a:t>
              </a:r>
              <a:r>
                <a:rPr lang="de-DE" sz="2000" b="1" dirty="0" err="1">
                  <a:solidFill>
                    <a:srgbClr val="00224C"/>
                  </a:solidFill>
                </a:rPr>
                <a:t>planning</a:t>
              </a:r>
              <a:r>
                <a:rPr lang="de-DE" sz="2000" b="1" dirty="0">
                  <a:solidFill>
                    <a:srgbClr val="00224C"/>
                  </a:solidFill>
                </a:rPr>
                <a:t> and </a:t>
              </a:r>
            </a:p>
            <a:p>
              <a:pPr algn="ctr"/>
              <a:r>
                <a:rPr lang="de-DE" sz="2000" b="1" dirty="0">
                  <a:solidFill>
                    <a:srgbClr val="00224C"/>
                  </a:solidFill>
                </a:rPr>
                <a:t>FAIR </a:t>
              </a:r>
              <a:r>
                <a:rPr lang="de-DE" sz="2000" b="1" dirty="0" err="1">
                  <a:solidFill>
                    <a:srgbClr val="00224C"/>
                  </a:solidFill>
                </a:rPr>
                <a:t>data</a:t>
              </a:r>
              <a:r>
                <a:rPr lang="de-DE" sz="2000" b="1" dirty="0">
                  <a:solidFill>
                    <a:srgbClr val="00224C"/>
                  </a:solidFill>
                </a:rPr>
                <a:t> </a:t>
              </a:r>
              <a:r>
                <a:rPr lang="de-DE" sz="2000" b="1" dirty="0" err="1">
                  <a:solidFill>
                    <a:srgbClr val="00224C"/>
                  </a:solidFill>
                </a:rPr>
                <a:t>management</a:t>
              </a:r>
              <a:r>
                <a:rPr lang="de-DE" sz="2000" b="1" dirty="0">
                  <a:solidFill>
                    <a:srgbClr val="00224C"/>
                  </a:solidFill>
                </a:rPr>
                <a:t> </a:t>
              </a:r>
            </a:p>
            <a:p>
              <a:pPr algn="ctr"/>
              <a:r>
                <a:rPr lang="de-DE" sz="2000" dirty="0">
                  <a:solidFill>
                    <a:srgbClr val="00224C"/>
                  </a:solidFill>
                </a:rPr>
                <a:t>(DMPs, </a:t>
              </a:r>
              <a:r>
                <a:rPr lang="de-DE" sz="2000" dirty="0" err="1">
                  <a:solidFill>
                    <a:srgbClr val="00224C"/>
                  </a:solidFill>
                </a:rPr>
                <a:t>funders</a:t>
              </a:r>
              <a:r>
                <a:rPr lang="de-DE" sz="2000" dirty="0">
                  <a:solidFill>
                    <a:srgbClr val="00224C"/>
                  </a:solidFill>
                </a:rPr>
                <a:t>‘ and </a:t>
              </a:r>
              <a:r>
                <a:rPr lang="de-DE" sz="2000" dirty="0" err="1">
                  <a:solidFill>
                    <a:srgbClr val="00224C"/>
                  </a:solidFill>
                </a:rPr>
                <a:t>journal</a:t>
              </a:r>
              <a:r>
                <a:rPr lang="de-DE" sz="2000" dirty="0">
                  <a:solidFill>
                    <a:srgbClr val="00224C"/>
                  </a:solidFill>
                </a:rPr>
                <a:t> </a:t>
              </a:r>
              <a:r>
                <a:rPr lang="de-DE" sz="2000" dirty="0" err="1">
                  <a:solidFill>
                    <a:srgbClr val="00224C"/>
                  </a:solidFill>
                </a:rPr>
                <a:t>guidelines</a:t>
              </a:r>
              <a:r>
                <a:rPr lang="de-DE" sz="2000" dirty="0">
                  <a:solidFill>
                    <a:srgbClr val="00224C"/>
                  </a:solidFill>
                </a:rPr>
                <a:t>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847543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FAE1F4-510B-9641-3ED2-4BFB8C8C18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 Management </a:t>
            </a:r>
            <a:r>
              <a:rPr lang="de-DE" dirty="0" err="1"/>
              <a:t>Planning</a:t>
            </a:r>
            <a:r>
              <a:rPr lang="de-DE" dirty="0"/>
              <a:t> &amp; FAIR Data Management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6CFB513-B5FD-7981-C951-1B76BF65D1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8800" y="2178000"/>
            <a:ext cx="5150835" cy="3690000"/>
          </a:xfrm>
        </p:spPr>
        <p:txBody>
          <a:bodyPr/>
          <a:lstStyle/>
          <a:p>
            <a:pPr marL="0" indent="0">
              <a:buNone/>
            </a:pPr>
            <a:r>
              <a:rPr lang="de-DE" b="1" dirty="0"/>
              <a:t>Data Management Plan</a:t>
            </a:r>
            <a:r>
              <a:rPr lang="de-DE" dirty="0"/>
              <a:t>: „</a:t>
            </a:r>
            <a:r>
              <a:rPr lang="en-US" dirty="0"/>
              <a:t>[P]</a:t>
            </a:r>
            <a:r>
              <a:rPr lang="en-US" dirty="0" err="1"/>
              <a:t>lans</a:t>
            </a:r>
            <a:r>
              <a:rPr lang="en-US" dirty="0"/>
              <a:t> [that] support the researcher in considering all relevant aspects of data management from the very beginning of a research project. A DMP should stimulate researchers to think about optimal handling, </a:t>
            </a:r>
            <a:r>
              <a:rPr lang="en-US" dirty="0" err="1"/>
              <a:t>organising</a:t>
            </a:r>
            <a:r>
              <a:rPr lang="en-US" dirty="0"/>
              <a:t>, documenting, and storing of their data.” </a:t>
            </a:r>
          </a:p>
          <a:p>
            <a:pPr marL="0" indent="0" algn="r">
              <a:buNone/>
            </a:pPr>
            <a:r>
              <a:rPr lang="en-US" i="1" dirty="0"/>
              <a:t>Science Europe (2021)</a:t>
            </a:r>
            <a:endParaRPr lang="de-DE" i="1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036AAC0-00BE-91B9-36C3-7F68DDCA73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CC166-4E39-43B8-AB91-BDD1C4C9E224}" type="slidenum">
              <a:rPr lang="de-DE" smtClean="0"/>
              <a:t>6</a:t>
            </a:fld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AD8534BF-B510-A2D6-08BF-F4C969CD58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1721" y="1632813"/>
            <a:ext cx="3312144" cy="46815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90590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hteck 18">
            <a:extLst>
              <a:ext uri="{FF2B5EF4-FFF2-40B4-BE49-F238E27FC236}">
                <a16:creationId xmlns:a16="http://schemas.microsoft.com/office/drawing/2014/main" id="{52F4B0B4-864C-030F-66D9-AB27A30D57E3}"/>
              </a:ext>
            </a:extLst>
          </p:cNvPr>
          <p:cNvSpPr/>
          <p:nvPr/>
        </p:nvSpPr>
        <p:spPr>
          <a:xfrm>
            <a:off x="418482" y="1587075"/>
            <a:ext cx="6000925" cy="39309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6AEB0FE6-8C4D-AFC2-F0D5-C60352F79EF2}"/>
              </a:ext>
            </a:extLst>
          </p:cNvPr>
          <p:cNvSpPr/>
          <p:nvPr/>
        </p:nvSpPr>
        <p:spPr>
          <a:xfrm>
            <a:off x="6643882" y="3679927"/>
            <a:ext cx="5150868" cy="23824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EFD089DD-1696-E198-2C2C-F9CED222EEE3}"/>
              </a:ext>
            </a:extLst>
          </p:cNvPr>
          <p:cNvSpPr/>
          <p:nvPr/>
        </p:nvSpPr>
        <p:spPr>
          <a:xfrm>
            <a:off x="7317034" y="1775556"/>
            <a:ext cx="4273488" cy="13004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D56D53D-E41E-A786-0C76-6588207B76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8800" y="612001"/>
            <a:ext cx="7095051" cy="1248289"/>
          </a:xfrm>
        </p:spPr>
        <p:txBody>
          <a:bodyPr/>
          <a:lstStyle/>
          <a:p>
            <a:r>
              <a:rPr lang="de-DE" dirty="0"/>
              <a:t>Data Management </a:t>
            </a:r>
            <a:r>
              <a:rPr lang="de-DE" dirty="0" err="1"/>
              <a:t>Requirements</a:t>
            </a:r>
            <a:r>
              <a:rPr lang="de-DE" dirty="0"/>
              <a:t> of </a:t>
            </a:r>
            <a:r>
              <a:rPr lang="de-DE" dirty="0" err="1"/>
              <a:t>Funders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2412622-C871-C961-BCEE-1264A5778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CC166-4E39-43B8-AB91-BDD1C4C9E224}" type="slidenum">
              <a:rPr lang="de-DE" smtClean="0"/>
              <a:t>7</a:t>
            </a:fld>
            <a:endParaRPr lang="de-DE" dirty="0"/>
          </a:p>
        </p:txBody>
      </p:sp>
      <p:pic>
        <p:nvPicPr>
          <p:cNvPr id="7" name="Grafik 7">
            <a:extLst>
              <a:ext uri="{FF2B5EF4-FFF2-40B4-BE49-F238E27FC236}">
                <a16:creationId xmlns:a16="http://schemas.microsoft.com/office/drawing/2014/main" id="{FF01C236-C532-9F2A-177D-CFB3BCC2E448}"/>
              </a:ext>
            </a:extLst>
          </p:cNvPr>
          <p:cNvPicPr/>
          <p:nvPr/>
        </p:nvPicPr>
        <p:blipFill>
          <a:blip r:embed="rId2"/>
          <a:srcRect l="35030" t="17795" r="35030" b="5200"/>
          <a:stretch/>
        </p:blipFill>
        <p:spPr>
          <a:xfrm>
            <a:off x="604653" y="2091167"/>
            <a:ext cx="2101691" cy="2904120"/>
          </a:xfrm>
          <a:prstGeom prst="rect">
            <a:avLst/>
          </a:prstGeom>
          <a:ln w="0">
            <a:noFill/>
          </a:ln>
          <a:effectLst>
            <a:outerShdw blurRad="291960" dist="138988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5A365E0B-86B7-38AD-BBDE-D0E7FD93301F}"/>
              </a:ext>
            </a:extLst>
          </p:cNvPr>
          <p:cNvPicPr/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/>
        </p:blipFill>
        <p:spPr>
          <a:xfrm>
            <a:off x="3038368" y="2145957"/>
            <a:ext cx="3167640" cy="401400"/>
          </a:xfrm>
          <a:prstGeom prst="rect">
            <a:avLst/>
          </a:prstGeom>
          <a:ln w="0">
            <a:noFill/>
          </a:ln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F1B07D2F-EFEC-FF88-7488-33B0DA71F976}"/>
              </a:ext>
            </a:extLst>
          </p:cNvPr>
          <p:cNvSpPr txBox="1"/>
          <p:nvPr/>
        </p:nvSpPr>
        <p:spPr>
          <a:xfrm>
            <a:off x="3182523" y="2781840"/>
            <a:ext cx="288135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de-DE" sz="1800" b="0" u="sng" strike="noStrike" spc="-1" dirty="0" err="1">
                <a:solidFill>
                  <a:srgbClr val="002F56"/>
                </a:solidFill>
                <a:uFillTx/>
                <a:latin typeface="Calibri"/>
                <a:ea typeface="DejaVu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general</a:t>
            </a:r>
            <a:r>
              <a:rPr lang="de-DE" sz="1800" b="0" u="sng" strike="noStrike" spc="-1" dirty="0">
                <a:solidFill>
                  <a:srgbClr val="002F56"/>
                </a:solidFill>
                <a:uFillTx/>
                <a:latin typeface="Calibri"/>
                <a:ea typeface="DejaVu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de-DE" sz="1800" b="0" u="sng" strike="noStrike" spc="-1" dirty="0" err="1">
                <a:solidFill>
                  <a:srgbClr val="002F56"/>
                </a:solidFill>
                <a:uFillTx/>
                <a:latin typeface="Calibri"/>
                <a:ea typeface="DejaVu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checklist</a:t>
            </a:r>
            <a:r>
              <a:rPr lang="de-DE" sz="1800" b="0" u="sng" strike="noStrike" spc="-1" dirty="0">
                <a:solidFill>
                  <a:srgbClr val="002F56"/>
                </a:solidFill>
                <a:uFillTx/>
                <a:latin typeface="Calibri"/>
                <a:ea typeface="DejaVu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of DFG reg. </a:t>
            </a:r>
            <a:r>
              <a:rPr lang="de-DE" sz="1800" b="0" u="sng" strike="noStrike" spc="-1" dirty="0" err="1">
                <a:solidFill>
                  <a:srgbClr val="002F56"/>
                </a:solidFill>
                <a:uFillTx/>
                <a:latin typeface="Calibri"/>
                <a:ea typeface="DejaVu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data</a:t>
            </a:r>
            <a:r>
              <a:rPr lang="de-DE" sz="1800" b="0" u="sng" strike="noStrike" spc="-1" dirty="0">
                <a:solidFill>
                  <a:srgbClr val="002F56"/>
                </a:solidFill>
                <a:uFillTx/>
                <a:latin typeface="Calibri"/>
                <a:ea typeface="DejaVu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de-DE" sz="1800" b="0" u="sng" strike="noStrike" spc="-1" dirty="0" err="1">
                <a:solidFill>
                  <a:srgbClr val="002F56"/>
                </a:solidFill>
                <a:uFillTx/>
                <a:latin typeface="Calibri"/>
                <a:ea typeface="DejaVu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management</a:t>
            </a:r>
            <a:endParaRPr lang="de-DE" sz="1800" b="0" u="sng" strike="noStrike" spc="-1" dirty="0">
              <a:solidFill>
                <a:srgbClr val="002F56"/>
              </a:solidFill>
              <a:uFillTx/>
              <a:latin typeface="Calibri"/>
              <a:ea typeface="DejaVu Sans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de-DE" spc="-1" dirty="0" err="1">
                <a:solidFill>
                  <a:srgbClr val="1F497D"/>
                </a:solidFill>
                <a:latin typeface="Calibri"/>
                <a:ea typeface="DejaVu Sans"/>
              </a:rPr>
              <a:t>Subject-specific</a:t>
            </a:r>
            <a:r>
              <a:rPr lang="de-DE" spc="-1" dirty="0">
                <a:solidFill>
                  <a:srgbClr val="1F497D"/>
                </a:solidFill>
                <a:latin typeface="Calibri"/>
                <a:ea typeface="DejaVu Sans"/>
              </a:rPr>
              <a:t> </a:t>
            </a:r>
            <a:r>
              <a:rPr lang="de-DE" spc="-1" dirty="0" err="1">
                <a:solidFill>
                  <a:srgbClr val="1F497D"/>
                </a:solidFill>
                <a:latin typeface="Calibri"/>
                <a:ea typeface="DejaVu Sans"/>
              </a:rPr>
              <a:t>checklists</a:t>
            </a:r>
            <a:r>
              <a:rPr lang="de-DE" spc="-1" dirty="0">
                <a:solidFill>
                  <a:srgbClr val="1F497D"/>
                </a:solidFill>
                <a:latin typeface="Calibri"/>
                <a:ea typeface="DejaVu Sans"/>
              </a:rPr>
              <a:t>, e.g. </a:t>
            </a:r>
            <a:r>
              <a:rPr lang="de-DE" spc="-1" dirty="0" err="1">
                <a:solidFill>
                  <a:srgbClr val="1F497D"/>
                </a:solidFill>
                <a:latin typeface="Calibri"/>
                <a:ea typeface="DejaVu Sans"/>
              </a:rPr>
              <a:t>Sociology</a:t>
            </a:r>
            <a:endParaRPr lang="de-DE" spc="-1" dirty="0">
              <a:solidFill>
                <a:srgbClr val="1F497D"/>
              </a:solidFill>
              <a:latin typeface="Calibri"/>
              <a:ea typeface="DejaVu Sans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de-DE" spc="-1" dirty="0" err="1">
                <a:solidFill>
                  <a:srgbClr val="1F497D"/>
                </a:solidFill>
                <a:latin typeface="Calibri"/>
                <a:ea typeface="DejaVu Sans"/>
              </a:rPr>
              <a:t>No</a:t>
            </a:r>
            <a:r>
              <a:rPr lang="de-DE" spc="-1" dirty="0">
                <a:solidFill>
                  <a:srgbClr val="1F497D"/>
                </a:solidFill>
                <a:latin typeface="Calibri"/>
                <a:ea typeface="DejaVu Sans"/>
              </a:rPr>
              <a:t> real DMP</a:t>
            </a:r>
            <a:endParaRPr lang="de-DE" dirty="0"/>
          </a:p>
        </p:txBody>
      </p:sp>
      <p:pic>
        <p:nvPicPr>
          <p:cNvPr id="12" name="Picture 2" descr="upload.wikimedia.org/wikipedia/commons/thumb/5/...">
            <a:extLst>
              <a:ext uri="{FF2B5EF4-FFF2-40B4-BE49-F238E27FC236}">
                <a16:creationId xmlns:a16="http://schemas.microsoft.com/office/drawing/2014/main" id="{78174E0D-AC60-2ED3-9536-B1BD16532ADF}"/>
              </a:ext>
            </a:extLst>
          </p:cNvPr>
          <p:cNvPicPr/>
          <p:nvPr/>
        </p:nvPicPr>
        <p:blipFill>
          <a:blip r:embed="rId5"/>
          <a:stretch/>
        </p:blipFill>
        <p:spPr>
          <a:xfrm>
            <a:off x="7157094" y="1886139"/>
            <a:ext cx="2304256" cy="1127961"/>
          </a:xfrm>
          <a:prstGeom prst="rect">
            <a:avLst/>
          </a:prstGeom>
          <a:ln w="0">
            <a:noFill/>
          </a:ln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76E96E74-289A-471B-2B44-B1DA46E468CD}"/>
              </a:ext>
            </a:extLst>
          </p:cNvPr>
          <p:cNvSpPr txBox="1"/>
          <p:nvPr/>
        </p:nvSpPr>
        <p:spPr>
          <a:xfrm>
            <a:off x="9219207" y="1983018"/>
            <a:ext cx="28813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de-DE" sz="1800" b="0" strike="noStrike" spc="-1" dirty="0" err="1">
                <a:solidFill>
                  <a:srgbClr val="002F56"/>
                </a:solidFill>
                <a:uFillTx/>
                <a:latin typeface="Calibri"/>
                <a:ea typeface="DejaVu Sans"/>
              </a:rPr>
              <a:t>No</a:t>
            </a:r>
            <a:r>
              <a:rPr lang="de-DE" sz="1800" b="0" strike="noStrike" spc="-1" dirty="0">
                <a:solidFill>
                  <a:srgbClr val="002F56"/>
                </a:solidFill>
                <a:uFillTx/>
                <a:latin typeface="Calibri"/>
                <a:ea typeface="DejaVu Sans"/>
              </a:rPr>
              <a:t> </a:t>
            </a:r>
            <a:r>
              <a:rPr lang="de-DE" sz="1800" b="0" strike="noStrike" spc="-1" dirty="0" err="1">
                <a:solidFill>
                  <a:srgbClr val="002F56"/>
                </a:solidFill>
                <a:uFillTx/>
                <a:latin typeface="Calibri"/>
                <a:ea typeface="DejaVu Sans"/>
              </a:rPr>
              <a:t>general</a:t>
            </a:r>
            <a:r>
              <a:rPr lang="de-DE" sz="1800" b="0" strike="noStrike" spc="-1" dirty="0">
                <a:solidFill>
                  <a:srgbClr val="002F56"/>
                </a:solidFill>
                <a:uFillTx/>
                <a:latin typeface="Calibri"/>
                <a:ea typeface="DejaVu Sans"/>
              </a:rPr>
              <a:t> </a:t>
            </a:r>
            <a:r>
              <a:rPr lang="de-DE" sz="1800" b="0" strike="noStrike" spc="-1" dirty="0" err="1">
                <a:solidFill>
                  <a:srgbClr val="002F56"/>
                </a:solidFill>
                <a:uFillTx/>
                <a:latin typeface="Calibri"/>
                <a:ea typeface="DejaVu Sans"/>
              </a:rPr>
              <a:t>policies</a:t>
            </a:r>
            <a:endParaRPr lang="de-DE" sz="1800" b="0" strike="noStrike" spc="-1" dirty="0">
              <a:solidFill>
                <a:srgbClr val="002F56"/>
              </a:solidFill>
              <a:uFillTx/>
              <a:latin typeface="Calibri"/>
              <a:ea typeface="DejaVu Sans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de-DE" sz="1800" b="0" strike="noStrike" spc="-1" dirty="0">
                <a:solidFill>
                  <a:srgbClr val="002F56"/>
                </a:solidFill>
                <a:uFillTx/>
                <a:latin typeface="Calibri"/>
                <a:ea typeface="DejaVu Sans"/>
              </a:rPr>
              <a:t>Call-</a:t>
            </a:r>
            <a:r>
              <a:rPr lang="de-DE" sz="1800" b="0" strike="noStrike" spc="-1" dirty="0" err="1">
                <a:solidFill>
                  <a:srgbClr val="002F56"/>
                </a:solidFill>
                <a:uFillTx/>
                <a:latin typeface="Calibri"/>
                <a:ea typeface="DejaVu Sans"/>
              </a:rPr>
              <a:t>specific</a:t>
            </a:r>
            <a:r>
              <a:rPr lang="de-DE" sz="1800" b="0" strike="noStrike" spc="-1" dirty="0">
                <a:solidFill>
                  <a:srgbClr val="002F56"/>
                </a:solidFill>
                <a:uFillTx/>
                <a:latin typeface="Calibri"/>
                <a:ea typeface="DejaVu Sans"/>
              </a:rPr>
              <a:t> RDM </a:t>
            </a:r>
            <a:r>
              <a:rPr lang="de-DE" sz="1800" b="0" strike="noStrike" spc="-1" dirty="0" err="1">
                <a:solidFill>
                  <a:srgbClr val="002F56"/>
                </a:solidFill>
                <a:uFillTx/>
                <a:latin typeface="Calibri"/>
                <a:ea typeface="DejaVu Sans"/>
              </a:rPr>
              <a:t>requirements</a:t>
            </a:r>
            <a:endParaRPr lang="de-DE" dirty="0"/>
          </a:p>
        </p:txBody>
      </p:sp>
      <p:pic>
        <p:nvPicPr>
          <p:cNvPr id="14" name="Picture 12" descr="Horizon 2020 | IEP">
            <a:extLst>
              <a:ext uri="{FF2B5EF4-FFF2-40B4-BE49-F238E27FC236}">
                <a16:creationId xmlns:a16="http://schemas.microsoft.com/office/drawing/2014/main" id="{FEEA11B7-F606-49B3-7C7A-7B47FF26E120}"/>
              </a:ext>
            </a:extLst>
          </p:cNvPr>
          <p:cNvPicPr/>
          <p:nvPr/>
        </p:nvPicPr>
        <p:blipFill>
          <a:blip r:embed="rId6"/>
          <a:stretch/>
        </p:blipFill>
        <p:spPr>
          <a:xfrm>
            <a:off x="6862750" y="4954536"/>
            <a:ext cx="3491280" cy="936360"/>
          </a:xfrm>
          <a:prstGeom prst="rect">
            <a:avLst/>
          </a:prstGeom>
          <a:ln w="0">
            <a:noFill/>
          </a:ln>
        </p:spPr>
      </p:pic>
      <p:pic>
        <p:nvPicPr>
          <p:cNvPr id="15" name="Picture 14" descr="Consolidator Grants - Women gain ground in €655 million frontier research  funding package | ERC">
            <a:extLst>
              <a:ext uri="{FF2B5EF4-FFF2-40B4-BE49-F238E27FC236}">
                <a16:creationId xmlns:a16="http://schemas.microsoft.com/office/drawing/2014/main" id="{3D00DE60-A21F-31A0-D85A-FCAB965D4DC9}"/>
              </a:ext>
            </a:extLst>
          </p:cNvPr>
          <p:cNvPicPr/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4015" t="6682" r="25589" b="8002"/>
          <a:stretch/>
        </p:blipFill>
        <p:spPr>
          <a:xfrm>
            <a:off x="7025598" y="3703712"/>
            <a:ext cx="1165387" cy="1169993"/>
          </a:xfrm>
          <a:prstGeom prst="rect">
            <a:avLst/>
          </a:prstGeom>
          <a:ln w="0">
            <a:noFill/>
          </a:ln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7A89EDBB-9C10-0F7F-F30C-B572123A16AF}"/>
              </a:ext>
            </a:extLst>
          </p:cNvPr>
          <p:cNvSpPr txBox="1"/>
          <p:nvPr/>
        </p:nvSpPr>
        <p:spPr>
          <a:xfrm>
            <a:off x="8805267" y="3999733"/>
            <a:ext cx="28813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de-DE" sz="1800" b="0" strike="noStrike" spc="-1" dirty="0">
                <a:solidFill>
                  <a:srgbClr val="002F56"/>
                </a:solidFill>
                <a:uFillTx/>
                <a:latin typeface="Calibri"/>
                <a:ea typeface="DejaVu Sans"/>
              </a:rPr>
              <a:t>FAIR </a:t>
            </a:r>
            <a:r>
              <a:rPr lang="de-DE" sz="1800" b="0" strike="noStrike" spc="-1" dirty="0" err="1">
                <a:solidFill>
                  <a:srgbClr val="002F56"/>
                </a:solidFill>
                <a:uFillTx/>
                <a:latin typeface="Calibri"/>
                <a:ea typeface="DejaVu Sans"/>
              </a:rPr>
              <a:t>data</a:t>
            </a:r>
            <a:r>
              <a:rPr lang="de-DE" sz="1800" b="0" strike="noStrike" spc="-1" dirty="0">
                <a:solidFill>
                  <a:srgbClr val="002F56"/>
                </a:solidFill>
                <a:uFillTx/>
                <a:latin typeface="Calibri"/>
                <a:ea typeface="DejaVu Sans"/>
              </a:rPr>
              <a:t> </a:t>
            </a:r>
            <a:r>
              <a:rPr lang="de-DE" sz="1800" b="0" strike="noStrike" spc="-1" dirty="0" err="1">
                <a:solidFill>
                  <a:srgbClr val="002F56"/>
                </a:solidFill>
                <a:uFillTx/>
                <a:latin typeface="Calibri"/>
                <a:ea typeface="DejaVu Sans"/>
              </a:rPr>
              <a:t>management</a:t>
            </a:r>
            <a:endParaRPr lang="de-DE" sz="1800" b="0" strike="noStrike" spc="-1" dirty="0">
              <a:solidFill>
                <a:srgbClr val="002F56"/>
              </a:solidFill>
              <a:uFillTx/>
              <a:latin typeface="Calibri"/>
              <a:ea typeface="DejaVu Sans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de-DE" sz="1800" b="0" strike="noStrike" spc="-1" dirty="0">
                <a:solidFill>
                  <a:srgbClr val="002F56"/>
                </a:solidFill>
                <a:uFillTx/>
                <a:latin typeface="Calibri"/>
                <a:ea typeface="DejaVu Sans"/>
              </a:rPr>
              <a:t>DMP </a:t>
            </a:r>
            <a:r>
              <a:rPr lang="de-DE" sz="1800" b="0" strike="noStrike" spc="-1" dirty="0" err="1">
                <a:solidFill>
                  <a:srgbClr val="002F56"/>
                </a:solidFill>
                <a:uFillTx/>
                <a:latin typeface="Calibri"/>
                <a:ea typeface="DejaVu Sans"/>
              </a:rPr>
              <a:t>mandatory</a:t>
            </a:r>
            <a:r>
              <a:rPr lang="de-DE" sz="1800" b="0" strike="noStrike" spc="-1" dirty="0">
                <a:solidFill>
                  <a:srgbClr val="002F56"/>
                </a:solidFill>
                <a:uFillTx/>
                <a:latin typeface="Calibri"/>
                <a:ea typeface="DejaVu Sans"/>
              </a:rPr>
              <a:t> </a:t>
            </a:r>
            <a:r>
              <a:rPr lang="de-DE" sz="1800" b="0" strike="noStrike" spc="-1" dirty="0" err="1">
                <a:solidFill>
                  <a:srgbClr val="002F56"/>
                </a:solidFill>
                <a:uFillTx/>
                <a:latin typeface="Calibri"/>
                <a:ea typeface="DejaVu Sans"/>
              </a:rPr>
              <a:t>within</a:t>
            </a:r>
            <a:r>
              <a:rPr lang="de-DE" sz="1800" b="0" strike="noStrike" spc="-1" dirty="0">
                <a:solidFill>
                  <a:srgbClr val="002F56"/>
                </a:solidFill>
                <a:uFillTx/>
                <a:latin typeface="Calibri"/>
                <a:ea typeface="DejaVu Sans"/>
              </a:rPr>
              <a:t> 6 </a:t>
            </a:r>
            <a:r>
              <a:rPr lang="de-DE" sz="1800" b="0" strike="noStrike" spc="-1" dirty="0" err="1">
                <a:solidFill>
                  <a:srgbClr val="002F56"/>
                </a:solidFill>
                <a:uFillTx/>
                <a:latin typeface="Calibri"/>
                <a:ea typeface="DejaVu Sans"/>
              </a:rPr>
              <a:t>months</a:t>
            </a:r>
            <a:r>
              <a:rPr lang="de-DE" sz="1800" b="0" strike="noStrike" spc="-1" dirty="0">
                <a:solidFill>
                  <a:srgbClr val="002F56"/>
                </a:solidFill>
                <a:uFillTx/>
                <a:latin typeface="Calibri"/>
                <a:ea typeface="DejaVu Sans"/>
              </a:rPr>
              <a:t> </a:t>
            </a:r>
            <a:r>
              <a:rPr lang="de-DE" sz="1800" b="0" strike="noStrike" spc="-1" dirty="0" err="1">
                <a:solidFill>
                  <a:srgbClr val="002F56"/>
                </a:solidFill>
                <a:uFillTx/>
                <a:latin typeface="Calibri"/>
                <a:ea typeface="DejaVu Sans"/>
              </a:rPr>
              <a:t>funding</a:t>
            </a:r>
            <a:r>
              <a:rPr lang="de-DE" sz="1800" b="0" strike="noStrike" spc="-1" dirty="0">
                <a:solidFill>
                  <a:srgbClr val="002F56"/>
                </a:solidFill>
                <a:uFillTx/>
                <a:latin typeface="Calibri"/>
                <a:ea typeface="DejaVu Sans"/>
              </a:rPr>
              <a:t> </a:t>
            </a:r>
            <a:r>
              <a:rPr lang="de-DE" sz="1800" b="0" strike="noStrike" spc="-1" dirty="0" err="1">
                <a:solidFill>
                  <a:srgbClr val="002F56"/>
                </a:solidFill>
                <a:uFillTx/>
                <a:latin typeface="Calibri"/>
                <a:ea typeface="DejaVu Sans"/>
              </a:rPr>
              <a:t>start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5254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7" grpId="0" animBg="1"/>
      <p:bldP spid="13" grpId="0"/>
      <p:bldP spid="1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63648C-AE09-64A5-3B9C-866A7749F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What </a:t>
            </a:r>
            <a:r>
              <a:rPr lang="de-DE" dirty="0" err="1"/>
              <a:t>goes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a DMP?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6CF822C-F5B4-C904-B8FE-1FD16A007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CC166-4E39-43B8-AB91-BDD1C4C9E224}" type="slidenum">
              <a:rPr lang="de-DE" smtClean="0">
                <a:latin typeface="+mj-lt"/>
              </a:rPr>
              <a:t>8</a:t>
            </a:fld>
            <a:endParaRPr lang="de-DE" dirty="0">
              <a:latin typeface="+mj-lt"/>
            </a:endParaRPr>
          </a:p>
        </p:txBody>
      </p:sp>
      <p:graphicFrame>
        <p:nvGraphicFramePr>
          <p:cNvPr id="7" name="Diagramm 6">
            <a:extLst>
              <a:ext uri="{FF2B5EF4-FFF2-40B4-BE49-F238E27FC236}">
                <a16:creationId xmlns:a16="http://schemas.microsoft.com/office/drawing/2014/main" id="{02094FD1-B1DC-5176-2529-2EFBACDFC05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69732697"/>
              </p:ext>
            </p:extLst>
          </p:nvPr>
        </p:nvGraphicFramePr>
        <p:xfrm>
          <a:off x="1567692" y="1777843"/>
          <a:ext cx="9066399" cy="44602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Textfeld 7">
            <a:extLst>
              <a:ext uri="{FF2B5EF4-FFF2-40B4-BE49-F238E27FC236}">
                <a16:creationId xmlns:a16="http://schemas.microsoft.com/office/drawing/2014/main" id="{D129C29B-7241-9627-A6D8-CD14A8DA80F9}"/>
              </a:ext>
            </a:extLst>
          </p:cNvPr>
          <p:cNvSpPr txBox="1"/>
          <p:nvPr/>
        </p:nvSpPr>
        <p:spPr>
          <a:xfrm>
            <a:off x="2343543" y="3718457"/>
            <a:ext cx="37702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000" dirty="0">
                <a:solidFill>
                  <a:srgbClr val="002F56"/>
                </a:solidFill>
                <a:latin typeface="+mj-lt"/>
              </a:rPr>
              <a:t>§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7B64D8AB-F42A-0B46-927B-F8C04230F097}"/>
              </a:ext>
            </a:extLst>
          </p:cNvPr>
          <p:cNvSpPr txBox="1"/>
          <p:nvPr/>
        </p:nvSpPr>
        <p:spPr>
          <a:xfrm>
            <a:off x="1694273" y="5531094"/>
            <a:ext cx="3802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000" dirty="0">
                <a:solidFill>
                  <a:srgbClr val="002F56"/>
                </a:solidFill>
                <a:latin typeface="+mj-lt"/>
              </a:rPr>
              <a:t>€</a:t>
            </a:r>
          </a:p>
        </p:txBody>
      </p:sp>
      <p:pic>
        <p:nvPicPr>
          <p:cNvPr id="10" name="Grafik 9" descr="Datenbank mit einfarbiger Füllung">
            <a:extLst>
              <a:ext uri="{FF2B5EF4-FFF2-40B4-BE49-F238E27FC236}">
                <a16:creationId xmlns:a16="http://schemas.microsoft.com/office/drawing/2014/main" id="{ED0F1F23-7796-00B1-CE52-7026CFF5317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258252" y="4420060"/>
            <a:ext cx="377026" cy="377026"/>
          </a:xfrm>
          <a:prstGeom prst="rect">
            <a:avLst/>
          </a:prstGeom>
        </p:spPr>
      </p:pic>
      <p:pic>
        <p:nvPicPr>
          <p:cNvPr id="11" name="Grafik 10" descr="Offene Hand mit einfarbiger Füllung">
            <a:extLst>
              <a:ext uri="{FF2B5EF4-FFF2-40B4-BE49-F238E27FC236}">
                <a16:creationId xmlns:a16="http://schemas.microsoft.com/office/drawing/2014/main" id="{D83684A1-ED22-ADC1-CD1A-0C304B56571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019163" y="5041479"/>
            <a:ext cx="427602" cy="427602"/>
          </a:xfrm>
          <a:prstGeom prst="rect">
            <a:avLst/>
          </a:prstGeom>
        </p:spPr>
      </p:pic>
      <p:pic>
        <p:nvPicPr>
          <p:cNvPr id="12" name="Grafik 11" descr="Balkendiagramm mit einfarbiger Füllung">
            <a:extLst>
              <a:ext uri="{FF2B5EF4-FFF2-40B4-BE49-F238E27FC236}">
                <a16:creationId xmlns:a16="http://schemas.microsoft.com/office/drawing/2014/main" id="{CF7E7D71-BB31-B167-FDF5-ED35D79965F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064464" y="2617055"/>
            <a:ext cx="384989" cy="384989"/>
          </a:xfrm>
          <a:prstGeom prst="rect">
            <a:avLst/>
          </a:prstGeom>
        </p:spPr>
      </p:pic>
      <p:pic>
        <p:nvPicPr>
          <p:cNvPr id="13" name="Grafik 12" descr="Regisseurstuhl mit einfarbiger Füllung">
            <a:extLst>
              <a:ext uri="{FF2B5EF4-FFF2-40B4-BE49-F238E27FC236}">
                <a16:creationId xmlns:a16="http://schemas.microsoft.com/office/drawing/2014/main" id="{AA0FEA86-AD77-E312-3AAB-E42AB53D8AE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672951" y="1973101"/>
            <a:ext cx="410263" cy="410263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08F98204-D352-E671-B8E9-61559883799F}"/>
              </a:ext>
            </a:extLst>
          </p:cNvPr>
          <p:cNvSpPr txBox="1"/>
          <p:nvPr/>
        </p:nvSpPr>
        <p:spPr>
          <a:xfrm>
            <a:off x="2121442" y="3243570"/>
            <a:ext cx="7804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b="1" dirty="0" err="1">
                <a:solidFill>
                  <a:srgbClr val="002F56"/>
                </a:solidFill>
                <a:latin typeface="+mj-lt"/>
                <a:ea typeface="DejaVu Sans Mono" panose="020B0609030804020204" pitchFamily="49" charset="0"/>
                <a:cs typeface="DejaVu Sans Mono" panose="020B0609030804020204" pitchFamily="49" charset="0"/>
              </a:rPr>
              <a:t>ReadMe</a:t>
            </a:r>
            <a:endParaRPr lang="de-DE" sz="1100" b="1" dirty="0">
              <a:solidFill>
                <a:srgbClr val="002F56"/>
              </a:solidFill>
              <a:latin typeface="+mj-lt"/>
              <a:ea typeface="DejaVu Sans Mono" panose="020B0609030804020204" pitchFamily="49" charset="0"/>
              <a:cs typeface="DejaVu Sans Mon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66726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6402AF-0226-6272-DB45-6028FD7632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DMP Services of </a:t>
            </a:r>
            <a:r>
              <a:rPr lang="de-DE" dirty="0" err="1"/>
              <a:t>the</a:t>
            </a:r>
            <a:r>
              <a:rPr lang="de-DE" dirty="0"/>
              <a:t> FDZ</a:t>
            </a:r>
            <a:br>
              <a:rPr lang="de-DE" dirty="0"/>
            </a:br>
            <a:r>
              <a:rPr lang="de-DE" b="0" dirty="0"/>
              <a:t>DMP </a:t>
            </a:r>
            <a:r>
              <a:rPr lang="de-DE" b="0" dirty="0" err="1"/>
              <a:t>Platform</a:t>
            </a:r>
            <a:r>
              <a:rPr lang="de-DE" b="0" dirty="0"/>
              <a:t> and Workshops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06C92B5-35DE-9747-C26F-5EF139155E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CC166-4E39-43B8-AB91-BDD1C4C9E224}" type="slidenum">
              <a:rPr lang="de-DE" smtClean="0"/>
              <a:t>9</a:t>
            </a:fld>
            <a:endParaRPr lang="de-DE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92C1ADE0-ACC4-29DE-AC29-DC3688F56670}"/>
              </a:ext>
            </a:extLst>
          </p:cNvPr>
          <p:cNvSpPr txBox="1"/>
          <p:nvPr/>
        </p:nvSpPr>
        <p:spPr>
          <a:xfrm>
            <a:off x="8110237" y="6494443"/>
            <a:ext cx="402103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dirty="0">
                <a:hlinkClick r:id="rId2"/>
              </a:rPr>
              <a:t>https://fdz.bib.uni-mannheim.de/rdmo/</a:t>
            </a:r>
            <a:r>
              <a:rPr lang="de-DE" sz="1200" dirty="0"/>
              <a:t> 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84438AC6-6E1C-1BA1-08E5-7A970D49E3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5108" y="1728073"/>
            <a:ext cx="6912768" cy="47835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52A3FDF3-FC4A-06F5-9583-EEF54EDC0306}"/>
              </a:ext>
            </a:extLst>
          </p:cNvPr>
          <p:cNvSpPr txBox="1"/>
          <p:nvPr/>
        </p:nvSpPr>
        <p:spPr>
          <a:xfrm>
            <a:off x="336947" y="4151874"/>
            <a:ext cx="403244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b="1" dirty="0"/>
              <a:t>DMP Workshop </a:t>
            </a:r>
          </a:p>
          <a:p>
            <a:r>
              <a:rPr lang="de-DE" dirty="0" err="1"/>
              <a:t>by</a:t>
            </a:r>
            <a:r>
              <a:rPr lang="de-DE" dirty="0"/>
              <a:t> David Morgan </a:t>
            </a:r>
          </a:p>
          <a:p>
            <a:r>
              <a:rPr lang="de-DE" dirty="0"/>
              <a:t>on 12th of </a:t>
            </a:r>
            <a:r>
              <a:rPr lang="de-DE" dirty="0" err="1"/>
              <a:t>December</a:t>
            </a:r>
            <a:r>
              <a:rPr lang="de-DE" dirty="0"/>
              <a:t>, 2pm</a:t>
            </a:r>
          </a:p>
          <a:p>
            <a:r>
              <a:rPr lang="de-DE" dirty="0">
                <a:hlinkClick r:id="rId4"/>
              </a:rPr>
              <a:t>https://www.uni-mannheim.de/news/data-management-plan-workshop/</a:t>
            </a:r>
            <a:r>
              <a:rPr lang="de-D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82013746"/>
      </p:ext>
    </p:extLst>
  </p:cSld>
  <p:clrMapOvr>
    <a:masterClrMapping/>
  </p:clrMapOvr>
</p:sld>
</file>

<file path=ppt/theme/theme1.xml><?xml version="1.0" encoding="utf-8"?>
<a:theme xmlns:a="http://schemas.openxmlformats.org/drawingml/2006/main" name="PowerPoint_Vorlage_UB_16_9_deu-2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_Vorlage_UB_16_9_deu.pptx" id="{790E04DF-CB22-46C2-9C5A-AD1F3B7E8920}" vid="{67896160-1C12-44A8-972E-B8C2DF7A0F9B}"/>
    </a:ext>
  </a:extLst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PowerPoint_Vorlage_UB_16_9_deu-2</Template>
  <TotalTime>0</TotalTime>
  <Words>1751</Words>
  <Application>Microsoft Office PowerPoint</Application>
  <PresentationFormat>Benutzerdefiniert</PresentationFormat>
  <Paragraphs>265</Paragraphs>
  <Slides>27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27</vt:i4>
      </vt:variant>
    </vt:vector>
  </HeadingPairs>
  <TitlesOfParts>
    <vt:vector size="33" baseType="lpstr">
      <vt:lpstr>Arial</vt:lpstr>
      <vt:lpstr>Calibri</vt:lpstr>
      <vt:lpstr>Open Sans</vt:lpstr>
      <vt:lpstr>Stencil</vt:lpstr>
      <vt:lpstr>Wingdings</vt:lpstr>
      <vt:lpstr>PowerPoint_Vorlage_UB_16_9_deu-2</vt:lpstr>
      <vt:lpstr>Finding, accessing, and re-using research data </vt:lpstr>
      <vt:lpstr>The Research Data Center (FDZ) Team</vt:lpstr>
      <vt:lpstr>The Research Data Center (FDZ) What we do</vt:lpstr>
      <vt:lpstr>The FDZ Services along the Research Data Cycle</vt:lpstr>
      <vt:lpstr>The FDZ Services along the Research Data Cycle</vt:lpstr>
      <vt:lpstr>Data Management Planning &amp; FAIR Data Management</vt:lpstr>
      <vt:lpstr>Data Management Requirements of Funders</vt:lpstr>
      <vt:lpstr>What goes into a DMP?</vt:lpstr>
      <vt:lpstr>DMP Services of the FDZ DMP Platform and Workshops</vt:lpstr>
      <vt:lpstr>The FDZ Services along the Research Data Cycle</vt:lpstr>
      <vt:lpstr>Data Acquisition and Collection:  Data Licensing Service</vt:lpstr>
      <vt:lpstr>Data Acquisition and Collection: Survey Data via German Internet Panel</vt:lpstr>
      <vt:lpstr>Data Acquisition and Collection: Using the GIP Infrastructure</vt:lpstr>
      <vt:lpstr>Data Acquisition and Collection: Using the GIP Infrastructure</vt:lpstr>
      <vt:lpstr>Data Acquisition and Collection: Using the GIP Infrastructure</vt:lpstr>
      <vt:lpstr>Data Acquisition and Collection: Optical Character Recognition</vt:lpstr>
      <vt:lpstr>Data Acquisition and Collection: Optical Character Recognition – Data Sources</vt:lpstr>
      <vt:lpstr>Data Acquisition and Collection: Optical Character Recognition – Data Sources</vt:lpstr>
      <vt:lpstr>The FDZ Services along the Research Data Cycle</vt:lpstr>
      <vt:lpstr>Data cleaning, structuring, and linking:  Knowledge Graphs</vt:lpstr>
      <vt:lpstr>Data cleaning, structuring, and linking  Knowledge Graphs</vt:lpstr>
      <vt:lpstr>Data cleaning, structuring, and linking  Knowledge Graphs</vt:lpstr>
      <vt:lpstr>Data cleaning, structuring, and linking  Knowledge Graphs</vt:lpstr>
      <vt:lpstr>Data cleaning, structuring, and linking  Knowledge Graphs</vt:lpstr>
      <vt:lpstr>The FDZ Services along the Research Data Cycle</vt:lpstr>
      <vt:lpstr>Data archiving, sharing, publishing MADATA and Secure Data Room  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elwagner</dc:creator>
  <cp:lastModifiedBy>Irene Schumm</cp:lastModifiedBy>
  <cp:revision>64</cp:revision>
  <cp:lastPrinted>2018-08-21T13:07:46Z</cp:lastPrinted>
  <dcterms:created xsi:type="dcterms:W3CDTF">2019-01-03T13:33:23Z</dcterms:created>
  <dcterms:modified xsi:type="dcterms:W3CDTF">2023-11-15T09:26:33Z</dcterms:modified>
</cp:coreProperties>
</file>